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6"/>
  </p:notesMasterIdLst>
  <p:sldIdLst>
    <p:sldId id="256" r:id="rId2"/>
    <p:sldId id="257" r:id="rId3"/>
    <p:sldId id="309" r:id="rId4"/>
    <p:sldId id="258" r:id="rId5"/>
    <p:sldId id="259" r:id="rId6"/>
    <p:sldId id="264" r:id="rId7"/>
    <p:sldId id="270" r:id="rId8"/>
    <p:sldId id="265" r:id="rId9"/>
    <p:sldId id="261" r:id="rId10"/>
    <p:sldId id="263" r:id="rId11"/>
    <p:sldId id="275" r:id="rId12"/>
    <p:sldId id="310" r:id="rId13"/>
    <p:sldId id="260" r:id="rId14"/>
    <p:sldId id="266" r:id="rId15"/>
    <p:sldId id="311" r:id="rId16"/>
    <p:sldId id="312" r:id="rId17"/>
    <p:sldId id="313" r:id="rId18"/>
    <p:sldId id="314" r:id="rId19"/>
    <p:sldId id="262" r:id="rId20"/>
    <p:sldId id="315" r:id="rId21"/>
    <p:sldId id="317" r:id="rId22"/>
    <p:sldId id="318" r:id="rId23"/>
    <p:sldId id="319" r:id="rId24"/>
    <p:sldId id="320" r:id="rId25"/>
    <p:sldId id="268" r:id="rId26"/>
    <p:sldId id="321" r:id="rId27"/>
    <p:sldId id="322" r:id="rId28"/>
    <p:sldId id="323" r:id="rId29"/>
    <p:sldId id="324" r:id="rId30"/>
    <p:sldId id="325" r:id="rId31"/>
    <p:sldId id="326" r:id="rId32"/>
    <p:sldId id="269" r:id="rId33"/>
    <p:sldId id="327" r:id="rId34"/>
    <p:sldId id="328" r:id="rId35"/>
    <p:sldId id="271" r:id="rId36"/>
    <p:sldId id="330" r:id="rId37"/>
    <p:sldId id="331" r:id="rId38"/>
    <p:sldId id="332" r:id="rId39"/>
    <p:sldId id="333" r:id="rId40"/>
    <p:sldId id="334" r:id="rId41"/>
    <p:sldId id="335" r:id="rId42"/>
    <p:sldId id="336" r:id="rId43"/>
    <p:sldId id="337" r:id="rId44"/>
    <p:sldId id="281" r:id="rId45"/>
  </p:sldIdLst>
  <p:sldSz cx="9144000" cy="5143500" type="screen16x9"/>
  <p:notesSz cx="6858000" cy="9144000"/>
  <p:embeddedFontLst>
    <p:embeddedFont>
      <p:font typeface="Bebas Neue" panose="020B0606020202050201" pitchFamily="34" charset="0"/>
      <p:regular r:id="rId47"/>
    </p:embeddedFont>
    <p:embeddedFont>
      <p:font typeface="Georgia" panose="02040502050405020303" pitchFamily="18"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Condensed"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04229F-6C23-4654-876B-2A9E53CB5CF1}">
  <a:tblStyle styleId="{F004229F-6C23-4654-876B-2A9E53CB5C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Στυλ με θέμα 1 - Έμφαση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Στυλ με θέμα 1 - Έμφαση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Στυλ με θέμα 1 - Έμφαση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Στυλ με θέμα 1 - Έμφαση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Σκούρο στυλ 2 - Έμφαση 5/Έμφαση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8" autoAdjust="0"/>
    <p:restoredTop sz="94660"/>
  </p:normalViewPr>
  <p:slideViewPr>
    <p:cSldViewPr snapToGrid="0">
      <p:cViewPr varScale="1">
        <p:scale>
          <a:sx n="85" d="100"/>
          <a:sy n="85" d="100"/>
        </p:scale>
        <p:origin x="10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3eef302b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3eef302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071d9987b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071d9987b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071d9987b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071d9987b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656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3eef302b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3eef302b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56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492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765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910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fd4f4bf8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cfd4f4bf8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cfd192814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cfd192814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806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110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3eef302b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3eef302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801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5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49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57dcc8c0a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57dcc8c0a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642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57dcc8c0a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57dcc8c0a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736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12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57dcc8c0a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57dcc8c0a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16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cfd192814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cfd192814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70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57dcc8c0a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57dcc8c0a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497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57dcc8c0a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57dcc8c0a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500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331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669fd9b23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669fd9b23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479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179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755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049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935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05385ccf6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5385ccf6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044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254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565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694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cfd2448b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cfd2448b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669fd9b23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669fd9b23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057dcc8c0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057dcc8c0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57dcc8c0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57dcc8c0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57dcc8c0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57dcc8c0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331300"/>
            <a:ext cx="9144000" cy="4480900"/>
            <a:chOff x="0" y="331300"/>
            <a:chExt cx="9144000" cy="4480900"/>
          </a:xfrm>
        </p:grpSpPr>
        <p:cxnSp>
          <p:nvCxnSpPr>
            <p:cNvPr id="10" name="Google Shape;10;p2"/>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1" name="Google Shape;11;p2"/>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sp>
        <p:nvSpPr>
          <p:cNvPr id="12" name="Google Shape;12;p2"/>
          <p:cNvSpPr txBox="1">
            <a:spLocks noGrp="1"/>
          </p:cNvSpPr>
          <p:nvPr>
            <p:ph type="ctrTitle"/>
          </p:nvPr>
        </p:nvSpPr>
        <p:spPr>
          <a:xfrm>
            <a:off x="714375" y="1193224"/>
            <a:ext cx="4775700" cy="2105400"/>
          </a:xfrm>
          <a:prstGeom prst="rect">
            <a:avLst/>
          </a:prstGeom>
        </p:spPr>
        <p:txBody>
          <a:bodyPr spcFirstLastPara="1" wrap="square" lIns="91425" tIns="91425" rIns="91425" bIns="91425" anchor="b" anchorCtr="0">
            <a:noAutofit/>
          </a:bodyPr>
          <a:lstStyle>
            <a:lvl1pPr lvl="0">
              <a:spcBef>
                <a:spcPts val="0"/>
              </a:spcBef>
              <a:spcAft>
                <a:spcPts val="0"/>
              </a:spcAft>
              <a:buSzPts val="5200"/>
              <a:buFont typeface="Roboto Condensed"/>
              <a:buNone/>
              <a:defRPr sz="6300" b="1">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4375" y="3540487"/>
            <a:ext cx="4775700" cy="40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Roboto"/>
              <a:buNone/>
              <a:defRPr sz="1600">
                <a:latin typeface="Roboto"/>
                <a:ea typeface="Roboto"/>
                <a:cs typeface="Roboto"/>
                <a:sym typeface="Roboto"/>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3748353" y="1523194"/>
            <a:ext cx="21945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3"/>
          <p:cNvSpPr txBox="1">
            <a:spLocks noGrp="1"/>
          </p:cNvSpPr>
          <p:nvPr>
            <p:ph type="subTitle" idx="1"/>
          </p:nvPr>
        </p:nvSpPr>
        <p:spPr>
          <a:xfrm>
            <a:off x="3749800" y="1811438"/>
            <a:ext cx="2194500" cy="58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2"/>
          </p:nvPr>
        </p:nvSpPr>
        <p:spPr>
          <a:xfrm>
            <a:off x="6235125" y="1523194"/>
            <a:ext cx="21945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subTitle" idx="3"/>
          </p:nvPr>
        </p:nvSpPr>
        <p:spPr>
          <a:xfrm>
            <a:off x="6235123" y="1811438"/>
            <a:ext cx="2194500" cy="58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4"/>
          </p:nvPr>
        </p:nvSpPr>
        <p:spPr>
          <a:xfrm>
            <a:off x="3749799" y="3208144"/>
            <a:ext cx="21945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subTitle" idx="5"/>
          </p:nvPr>
        </p:nvSpPr>
        <p:spPr>
          <a:xfrm>
            <a:off x="3749800" y="3496388"/>
            <a:ext cx="2194500" cy="58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6"/>
          </p:nvPr>
        </p:nvSpPr>
        <p:spPr>
          <a:xfrm>
            <a:off x="6235125" y="3208144"/>
            <a:ext cx="21945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3"/>
          <p:cNvSpPr txBox="1">
            <a:spLocks noGrp="1"/>
          </p:cNvSpPr>
          <p:nvPr>
            <p:ph type="subTitle" idx="7"/>
          </p:nvPr>
        </p:nvSpPr>
        <p:spPr>
          <a:xfrm>
            <a:off x="6235123" y="3496388"/>
            <a:ext cx="2194500" cy="58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8"/>
          </p:nvPr>
        </p:nvSpPr>
        <p:spPr>
          <a:xfrm>
            <a:off x="714375" y="514354"/>
            <a:ext cx="2577900" cy="1359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3"/>
          <p:cNvSpPr txBox="1">
            <a:spLocks noGrp="1"/>
          </p:cNvSpPr>
          <p:nvPr>
            <p:ph type="title" idx="9" hasCustomPrompt="1"/>
          </p:nvPr>
        </p:nvSpPr>
        <p:spPr>
          <a:xfrm>
            <a:off x="3748353" y="905512"/>
            <a:ext cx="2194500" cy="621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1" name="Google Shape;81;p13"/>
          <p:cNvSpPr txBox="1">
            <a:spLocks noGrp="1"/>
          </p:cNvSpPr>
          <p:nvPr>
            <p:ph type="title" idx="13" hasCustomPrompt="1"/>
          </p:nvPr>
        </p:nvSpPr>
        <p:spPr>
          <a:xfrm>
            <a:off x="6235128" y="905512"/>
            <a:ext cx="2194500" cy="621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2" name="Google Shape;82;p13"/>
          <p:cNvSpPr txBox="1">
            <a:spLocks noGrp="1"/>
          </p:cNvSpPr>
          <p:nvPr>
            <p:ph type="title" idx="14" hasCustomPrompt="1"/>
          </p:nvPr>
        </p:nvSpPr>
        <p:spPr>
          <a:xfrm>
            <a:off x="3748353" y="2587144"/>
            <a:ext cx="2194500" cy="621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3" name="Google Shape;83;p13"/>
          <p:cNvSpPr txBox="1">
            <a:spLocks noGrp="1"/>
          </p:cNvSpPr>
          <p:nvPr>
            <p:ph type="title" idx="15" hasCustomPrompt="1"/>
          </p:nvPr>
        </p:nvSpPr>
        <p:spPr>
          <a:xfrm>
            <a:off x="6235128" y="2587144"/>
            <a:ext cx="2194500" cy="621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cxnSp>
        <p:nvCxnSpPr>
          <p:cNvPr id="84" name="Google Shape;84;p13"/>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85" name="Google Shape;85;p13"/>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99"/>
        <p:cNvGrpSpPr/>
        <p:nvPr/>
      </p:nvGrpSpPr>
      <p:grpSpPr>
        <a:xfrm>
          <a:off x="0" y="0"/>
          <a:ext cx="0" cy="0"/>
          <a:chOff x="0" y="0"/>
          <a:chExt cx="0" cy="0"/>
        </a:xfrm>
      </p:grpSpPr>
      <p:sp>
        <p:nvSpPr>
          <p:cNvPr id="100" name="Google Shape;100;p16"/>
          <p:cNvSpPr txBox="1">
            <a:spLocks noGrp="1"/>
          </p:cNvSpPr>
          <p:nvPr>
            <p:ph type="subTitle" idx="1"/>
          </p:nvPr>
        </p:nvSpPr>
        <p:spPr>
          <a:xfrm>
            <a:off x="4596860" y="1883603"/>
            <a:ext cx="3832800" cy="203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01" name="Google Shape;101;p16"/>
          <p:cNvSpPr txBox="1">
            <a:spLocks noGrp="1"/>
          </p:cNvSpPr>
          <p:nvPr>
            <p:ph type="title"/>
          </p:nvPr>
        </p:nvSpPr>
        <p:spPr>
          <a:xfrm>
            <a:off x="4596850" y="1225300"/>
            <a:ext cx="38328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2" name="Google Shape;102;p16"/>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03" name="Google Shape;103;p16"/>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
        <p:nvSpPr>
          <p:cNvPr id="104" name="Google Shape;104;p16"/>
          <p:cNvSpPr>
            <a:spLocks noGrp="1"/>
          </p:cNvSpPr>
          <p:nvPr>
            <p:ph type="pic" idx="2"/>
          </p:nvPr>
        </p:nvSpPr>
        <p:spPr>
          <a:xfrm>
            <a:off x="1019175" y="1210894"/>
            <a:ext cx="2777100" cy="2721600"/>
          </a:xfrm>
          <a:prstGeom prst="roundRect">
            <a:avLst>
              <a:gd name="adj" fmla="val 16667"/>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11_1_1">
    <p:spTree>
      <p:nvGrpSpPr>
        <p:cNvPr id="1" name="Shape 115"/>
        <p:cNvGrpSpPr/>
        <p:nvPr/>
      </p:nvGrpSpPr>
      <p:grpSpPr>
        <a:xfrm>
          <a:off x="0" y="0"/>
          <a:ext cx="0" cy="0"/>
          <a:chOff x="0" y="0"/>
          <a:chExt cx="0" cy="0"/>
        </a:xfrm>
      </p:grpSpPr>
      <p:cxnSp>
        <p:nvCxnSpPr>
          <p:cNvPr id="116" name="Google Shape;116;p19"/>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17" name="Google Shape;117;p19"/>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
        <p:nvSpPr>
          <p:cNvPr id="118" name="Google Shape;118;p19"/>
          <p:cNvSpPr>
            <a:spLocks noGrp="1"/>
          </p:cNvSpPr>
          <p:nvPr>
            <p:ph type="pic" idx="2"/>
          </p:nvPr>
        </p:nvSpPr>
        <p:spPr>
          <a:xfrm>
            <a:off x="5298525" y="1210894"/>
            <a:ext cx="2777100" cy="2721600"/>
          </a:xfrm>
          <a:prstGeom prst="roundRect">
            <a:avLst>
              <a:gd name="adj" fmla="val 16667"/>
            </a:avLst>
          </a:prstGeom>
          <a:noFill/>
          <a:ln>
            <a:noFill/>
          </a:ln>
        </p:spPr>
      </p:sp>
      <p:sp>
        <p:nvSpPr>
          <p:cNvPr id="119" name="Google Shape;119;p19"/>
          <p:cNvSpPr txBox="1">
            <a:spLocks noGrp="1"/>
          </p:cNvSpPr>
          <p:nvPr>
            <p:ph type="title"/>
          </p:nvPr>
        </p:nvSpPr>
        <p:spPr>
          <a:xfrm>
            <a:off x="714375" y="2065175"/>
            <a:ext cx="2968500" cy="617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9"/>
          <p:cNvSpPr txBox="1">
            <a:spLocks noGrp="1"/>
          </p:cNvSpPr>
          <p:nvPr>
            <p:ph type="body" idx="1"/>
          </p:nvPr>
        </p:nvSpPr>
        <p:spPr>
          <a:xfrm>
            <a:off x="714375" y="2742750"/>
            <a:ext cx="2968500" cy="189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120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720000" y="2815021"/>
            <a:ext cx="23364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20"/>
          <p:cNvSpPr txBox="1">
            <a:spLocks noGrp="1"/>
          </p:cNvSpPr>
          <p:nvPr>
            <p:ph type="subTitle" idx="1"/>
          </p:nvPr>
        </p:nvSpPr>
        <p:spPr>
          <a:xfrm>
            <a:off x="720000" y="3102524"/>
            <a:ext cx="2336400" cy="75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0"/>
          <p:cNvSpPr txBox="1">
            <a:spLocks noGrp="1"/>
          </p:cNvSpPr>
          <p:nvPr>
            <p:ph type="title" idx="2"/>
          </p:nvPr>
        </p:nvSpPr>
        <p:spPr>
          <a:xfrm>
            <a:off x="3403800" y="2815021"/>
            <a:ext cx="23364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20"/>
          <p:cNvSpPr txBox="1">
            <a:spLocks noGrp="1"/>
          </p:cNvSpPr>
          <p:nvPr>
            <p:ph type="subTitle" idx="3"/>
          </p:nvPr>
        </p:nvSpPr>
        <p:spPr>
          <a:xfrm>
            <a:off x="3403800" y="3102524"/>
            <a:ext cx="2336400" cy="75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title" idx="4"/>
          </p:nvPr>
        </p:nvSpPr>
        <p:spPr>
          <a:xfrm>
            <a:off x="6087600" y="2815021"/>
            <a:ext cx="23364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20"/>
          <p:cNvSpPr txBox="1">
            <a:spLocks noGrp="1"/>
          </p:cNvSpPr>
          <p:nvPr>
            <p:ph type="subTitle" idx="5"/>
          </p:nvPr>
        </p:nvSpPr>
        <p:spPr>
          <a:xfrm>
            <a:off x="6087600" y="3102524"/>
            <a:ext cx="2336400" cy="75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0"/>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29" name="Google Shape;129;p20"/>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30" name="Google Shape;130;p20"/>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849700" y="3394578"/>
            <a:ext cx="23364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1"/>
          <p:cNvSpPr txBox="1">
            <a:spLocks noGrp="1"/>
          </p:cNvSpPr>
          <p:nvPr>
            <p:ph type="subTitle" idx="1"/>
          </p:nvPr>
        </p:nvSpPr>
        <p:spPr>
          <a:xfrm>
            <a:off x="849700" y="3731846"/>
            <a:ext cx="23364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title" idx="2"/>
          </p:nvPr>
        </p:nvSpPr>
        <p:spPr>
          <a:xfrm>
            <a:off x="3403800" y="3394578"/>
            <a:ext cx="23364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1"/>
          <p:cNvSpPr txBox="1">
            <a:spLocks noGrp="1"/>
          </p:cNvSpPr>
          <p:nvPr>
            <p:ph type="subTitle" idx="3"/>
          </p:nvPr>
        </p:nvSpPr>
        <p:spPr>
          <a:xfrm>
            <a:off x="3403800" y="3731846"/>
            <a:ext cx="23364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1"/>
          <p:cNvSpPr txBox="1">
            <a:spLocks noGrp="1"/>
          </p:cNvSpPr>
          <p:nvPr>
            <p:ph type="title" idx="4"/>
          </p:nvPr>
        </p:nvSpPr>
        <p:spPr>
          <a:xfrm>
            <a:off x="5957900" y="3394578"/>
            <a:ext cx="23364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1"/>
          <p:cNvSpPr txBox="1">
            <a:spLocks noGrp="1"/>
          </p:cNvSpPr>
          <p:nvPr>
            <p:ph type="subTitle" idx="5"/>
          </p:nvPr>
        </p:nvSpPr>
        <p:spPr>
          <a:xfrm>
            <a:off x="5957900" y="3731846"/>
            <a:ext cx="23364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1"/>
          <p:cNvSpPr txBox="1">
            <a:spLocks noGrp="1"/>
          </p:cNvSpPr>
          <p:nvPr>
            <p:ph type="title" idx="6"/>
          </p:nvPr>
        </p:nvSpPr>
        <p:spPr>
          <a:xfrm>
            <a:off x="897000" y="514349"/>
            <a:ext cx="7350000" cy="5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9" name="Google Shape;139;p21"/>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40" name="Google Shape;140;p21"/>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nvGrpSpPr>
          <p:cNvPr id="141" name="Google Shape;141;p21"/>
          <p:cNvGrpSpPr/>
          <p:nvPr/>
        </p:nvGrpSpPr>
        <p:grpSpPr>
          <a:xfrm>
            <a:off x="423389" y="1225265"/>
            <a:ext cx="290993" cy="393273"/>
            <a:chOff x="4881525" y="1458397"/>
            <a:chExt cx="431613" cy="583318"/>
          </a:xfrm>
        </p:grpSpPr>
        <p:sp>
          <p:nvSpPr>
            <p:cNvPr id="142" name="Google Shape;142;p21"/>
            <p:cNvSpPr/>
            <p:nvPr/>
          </p:nvSpPr>
          <p:spPr>
            <a:xfrm>
              <a:off x="5050337" y="1778915"/>
              <a:ext cx="262800" cy="26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4881525" y="1458397"/>
              <a:ext cx="262800" cy="26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2098568" y="1886700"/>
            <a:ext cx="22860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6" name="Google Shape;146;p22"/>
          <p:cNvSpPr txBox="1">
            <a:spLocks noGrp="1"/>
          </p:cNvSpPr>
          <p:nvPr>
            <p:ph type="subTitle" idx="1"/>
          </p:nvPr>
        </p:nvSpPr>
        <p:spPr>
          <a:xfrm>
            <a:off x="2098569" y="2188895"/>
            <a:ext cx="2286000" cy="52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2"/>
          <p:cNvSpPr txBox="1">
            <a:spLocks noGrp="1"/>
          </p:cNvSpPr>
          <p:nvPr>
            <p:ph type="title" idx="2"/>
          </p:nvPr>
        </p:nvSpPr>
        <p:spPr>
          <a:xfrm>
            <a:off x="5658218" y="1886700"/>
            <a:ext cx="22860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 name="Google Shape;148;p22"/>
          <p:cNvSpPr txBox="1">
            <a:spLocks noGrp="1"/>
          </p:cNvSpPr>
          <p:nvPr>
            <p:ph type="subTitle" idx="3"/>
          </p:nvPr>
        </p:nvSpPr>
        <p:spPr>
          <a:xfrm>
            <a:off x="5658219" y="2188895"/>
            <a:ext cx="2286000" cy="52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2"/>
          <p:cNvSpPr txBox="1">
            <a:spLocks noGrp="1"/>
          </p:cNvSpPr>
          <p:nvPr>
            <p:ph type="title" idx="4"/>
          </p:nvPr>
        </p:nvSpPr>
        <p:spPr>
          <a:xfrm>
            <a:off x="2098568" y="3176802"/>
            <a:ext cx="22860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22"/>
          <p:cNvSpPr txBox="1">
            <a:spLocks noGrp="1"/>
          </p:cNvSpPr>
          <p:nvPr>
            <p:ph type="subTitle" idx="5"/>
          </p:nvPr>
        </p:nvSpPr>
        <p:spPr>
          <a:xfrm>
            <a:off x="2098569" y="3509172"/>
            <a:ext cx="2286000" cy="52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2"/>
          <p:cNvSpPr txBox="1">
            <a:spLocks noGrp="1"/>
          </p:cNvSpPr>
          <p:nvPr>
            <p:ph type="title" idx="6"/>
          </p:nvPr>
        </p:nvSpPr>
        <p:spPr>
          <a:xfrm>
            <a:off x="5658218" y="3176802"/>
            <a:ext cx="22860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2"/>
          <p:cNvSpPr txBox="1">
            <a:spLocks noGrp="1"/>
          </p:cNvSpPr>
          <p:nvPr>
            <p:ph type="subTitle" idx="7"/>
          </p:nvPr>
        </p:nvSpPr>
        <p:spPr>
          <a:xfrm>
            <a:off x="5658219" y="3509172"/>
            <a:ext cx="2286000" cy="52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2"/>
          <p:cNvSpPr txBox="1">
            <a:spLocks noGrp="1"/>
          </p:cNvSpPr>
          <p:nvPr>
            <p:ph type="title" idx="8"/>
          </p:nvPr>
        </p:nvSpPr>
        <p:spPr>
          <a:xfrm>
            <a:off x="897000" y="514349"/>
            <a:ext cx="7350000" cy="5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4" name="Google Shape;154;p22"/>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55" name="Google Shape;155;p22"/>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911760" y="1813453"/>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23"/>
          <p:cNvSpPr txBox="1">
            <a:spLocks noGrp="1"/>
          </p:cNvSpPr>
          <p:nvPr>
            <p:ph type="subTitle" idx="1"/>
          </p:nvPr>
        </p:nvSpPr>
        <p:spPr>
          <a:xfrm>
            <a:off x="911752" y="2100951"/>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3"/>
          <p:cNvSpPr txBox="1">
            <a:spLocks noGrp="1"/>
          </p:cNvSpPr>
          <p:nvPr>
            <p:ph type="title" idx="2"/>
          </p:nvPr>
        </p:nvSpPr>
        <p:spPr>
          <a:xfrm>
            <a:off x="3566101" y="1813453"/>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 name="Google Shape;160;p23"/>
          <p:cNvSpPr txBox="1">
            <a:spLocks noGrp="1"/>
          </p:cNvSpPr>
          <p:nvPr>
            <p:ph type="subTitle" idx="3"/>
          </p:nvPr>
        </p:nvSpPr>
        <p:spPr>
          <a:xfrm>
            <a:off x="3566099" y="2100951"/>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3"/>
          <p:cNvSpPr txBox="1">
            <a:spLocks noGrp="1"/>
          </p:cNvSpPr>
          <p:nvPr>
            <p:ph type="title" idx="4"/>
          </p:nvPr>
        </p:nvSpPr>
        <p:spPr>
          <a:xfrm>
            <a:off x="911760" y="3152978"/>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3"/>
          <p:cNvSpPr txBox="1">
            <a:spLocks noGrp="1"/>
          </p:cNvSpPr>
          <p:nvPr>
            <p:ph type="subTitle" idx="5"/>
          </p:nvPr>
        </p:nvSpPr>
        <p:spPr>
          <a:xfrm>
            <a:off x="911752" y="3440476"/>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3"/>
          <p:cNvSpPr txBox="1">
            <a:spLocks noGrp="1"/>
          </p:cNvSpPr>
          <p:nvPr>
            <p:ph type="title" idx="6"/>
          </p:nvPr>
        </p:nvSpPr>
        <p:spPr>
          <a:xfrm>
            <a:off x="3566101" y="3152978"/>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3"/>
          <p:cNvSpPr txBox="1">
            <a:spLocks noGrp="1"/>
          </p:cNvSpPr>
          <p:nvPr>
            <p:ph type="subTitle" idx="7"/>
          </p:nvPr>
        </p:nvSpPr>
        <p:spPr>
          <a:xfrm>
            <a:off x="3566101" y="3440476"/>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3"/>
          <p:cNvSpPr txBox="1">
            <a:spLocks noGrp="1"/>
          </p:cNvSpPr>
          <p:nvPr>
            <p:ph type="title" idx="8"/>
          </p:nvPr>
        </p:nvSpPr>
        <p:spPr>
          <a:xfrm>
            <a:off x="6220444" y="1813453"/>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3"/>
          <p:cNvSpPr txBox="1">
            <a:spLocks noGrp="1"/>
          </p:cNvSpPr>
          <p:nvPr>
            <p:ph type="subTitle" idx="9"/>
          </p:nvPr>
        </p:nvSpPr>
        <p:spPr>
          <a:xfrm>
            <a:off x="6220448" y="2100951"/>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3"/>
          <p:cNvSpPr txBox="1">
            <a:spLocks noGrp="1"/>
          </p:cNvSpPr>
          <p:nvPr>
            <p:ph type="title" idx="13"/>
          </p:nvPr>
        </p:nvSpPr>
        <p:spPr>
          <a:xfrm>
            <a:off x="6220444" y="3152978"/>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23"/>
          <p:cNvSpPr txBox="1">
            <a:spLocks noGrp="1"/>
          </p:cNvSpPr>
          <p:nvPr>
            <p:ph type="subTitle" idx="14"/>
          </p:nvPr>
        </p:nvSpPr>
        <p:spPr>
          <a:xfrm>
            <a:off x="6220448" y="3440476"/>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3"/>
          <p:cNvSpPr txBox="1">
            <a:spLocks noGrp="1"/>
          </p:cNvSpPr>
          <p:nvPr>
            <p:ph type="title" idx="15"/>
          </p:nvPr>
        </p:nvSpPr>
        <p:spPr>
          <a:xfrm>
            <a:off x="897000" y="514350"/>
            <a:ext cx="7350000" cy="53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0" name="Google Shape;170;p23"/>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71" name="Google Shape;171;p23"/>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nvGrpSpPr>
          <p:cNvPr id="172" name="Google Shape;172;p23"/>
          <p:cNvGrpSpPr/>
          <p:nvPr/>
        </p:nvGrpSpPr>
        <p:grpSpPr>
          <a:xfrm flipH="1">
            <a:off x="317099" y="1138805"/>
            <a:ext cx="397281" cy="428418"/>
            <a:chOff x="1271525" y="4920325"/>
            <a:chExt cx="655039" cy="706378"/>
          </a:xfrm>
        </p:grpSpPr>
        <p:sp>
          <p:nvSpPr>
            <p:cNvPr id="173" name="Google Shape;173;p23"/>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87"/>
        <p:cNvGrpSpPr/>
        <p:nvPr/>
      </p:nvGrpSpPr>
      <p:grpSpPr>
        <a:xfrm>
          <a:off x="0" y="0"/>
          <a:ext cx="0" cy="0"/>
          <a:chOff x="0" y="0"/>
          <a:chExt cx="0" cy="0"/>
        </a:xfrm>
      </p:grpSpPr>
      <p:sp>
        <p:nvSpPr>
          <p:cNvPr id="188" name="Google Shape;188;p25"/>
          <p:cNvSpPr txBox="1">
            <a:spLocks noGrp="1"/>
          </p:cNvSpPr>
          <p:nvPr>
            <p:ph type="ctrTitle"/>
          </p:nvPr>
        </p:nvSpPr>
        <p:spPr>
          <a:xfrm>
            <a:off x="2430000" y="590549"/>
            <a:ext cx="4284000" cy="982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9" name="Google Shape;189;p25"/>
          <p:cNvSpPr txBox="1">
            <a:spLocks noGrp="1"/>
          </p:cNvSpPr>
          <p:nvPr>
            <p:ph type="subTitle" idx="1"/>
          </p:nvPr>
        </p:nvSpPr>
        <p:spPr>
          <a:xfrm>
            <a:off x="2425050" y="1558774"/>
            <a:ext cx="4293900" cy="10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0" name="Google Shape;190;p25"/>
          <p:cNvSpPr txBox="1"/>
          <p:nvPr/>
        </p:nvSpPr>
        <p:spPr>
          <a:xfrm>
            <a:off x="1778250" y="3508869"/>
            <a:ext cx="5587500" cy="653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300">
                <a:solidFill>
                  <a:schemeClr val="dk2"/>
                </a:solidFill>
                <a:latin typeface="Roboto"/>
                <a:ea typeface="Roboto"/>
                <a:cs typeface="Roboto"/>
                <a:sym typeface="Roboto"/>
              </a:rPr>
              <a:t>CREDITS: This presentation template was created by </a:t>
            </a:r>
            <a:r>
              <a:rPr lang="en" sz="1300" b="1" u="sng">
                <a:solidFill>
                  <a:schemeClr val="dk2"/>
                </a:solid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300">
                <a:solidFill>
                  <a:schemeClr val="dk2"/>
                </a:solidFill>
                <a:latin typeface="Roboto"/>
                <a:ea typeface="Roboto"/>
                <a:cs typeface="Roboto"/>
                <a:sym typeface="Roboto"/>
              </a:rPr>
              <a:t>, and includes icons by </a:t>
            </a:r>
            <a:r>
              <a:rPr lang="en" sz="1300" b="1" u="sng">
                <a:solidFill>
                  <a:schemeClr val="dk2"/>
                </a:solid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300" b="1">
                <a:solidFill>
                  <a:schemeClr val="dk2"/>
                </a:solidFill>
                <a:latin typeface="Roboto"/>
                <a:ea typeface="Roboto"/>
                <a:cs typeface="Roboto"/>
                <a:sym typeface="Roboto"/>
              </a:rPr>
              <a:t> </a:t>
            </a:r>
            <a:r>
              <a:rPr lang="en" sz="1300">
                <a:solidFill>
                  <a:schemeClr val="dk2"/>
                </a:solidFill>
                <a:latin typeface="Roboto"/>
                <a:ea typeface="Roboto"/>
                <a:cs typeface="Roboto"/>
                <a:sym typeface="Roboto"/>
              </a:rPr>
              <a:t>and infographics &amp; images by </a:t>
            </a:r>
            <a:r>
              <a:rPr lang="en" sz="1300" b="1" u="sng">
                <a:solidFill>
                  <a:schemeClr val="dk2"/>
                </a:solid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300" u="sng">
              <a:solidFill>
                <a:schemeClr val="dk2"/>
              </a:solidFill>
              <a:latin typeface="Roboto"/>
              <a:ea typeface="Roboto"/>
              <a:cs typeface="Roboto"/>
              <a:sym typeface="Roboto"/>
            </a:endParaRPr>
          </a:p>
        </p:txBody>
      </p:sp>
      <p:cxnSp>
        <p:nvCxnSpPr>
          <p:cNvPr id="191" name="Google Shape;191;p25"/>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92" name="Google Shape;192;p25"/>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93"/>
        <p:cNvGrpSpPr/>
        <p:nvPr/>
      </p:nvGrpSpPr>
      <p:grpSpPr>
        <a:xfrm>
          <a:off x="0" y="0"/>
          <a:ext cx="0" cy="0"/>
          <a:chOff x="0" y="0"/>
          <a:chExt cx="0" cy="0"/>
        </a:xfrm>
      </p:grpSpPr>
      <p:cxnSp>
        <p:nvCxnSpPr>
          <p:cNvPr id="194" name="Google Shape;194;p26"/>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95" name="Google Shape;195;p26"/>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714375" y="2395903"/>
            <a:ext cx="3638100" cy="761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714375" y="3140449"/>
            <a:ext cx="27795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 name="Google Shape;17;p3"/>
          <p:cNvSpPr txBox="1">
            <a:spLocks noGrp="1"/>
          </p:cNvSpPr>
          <p:nvPr>
            <p:ph type="title" idx="2" hasCustomPrompt="1"/>
          </p:nvPr>
        </p:nvSpPr>
        <p:spPr>
          <a:xfrm>
            <a:off x="714375" y="1346651"/>
            <a:ext cx="19368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cxnSp>
        <p:nvCxnSpPr>
          <p:cNvPr id="18" name="Google Shape;18;p3"/>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3"/>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
        <p:nvSpPr>
          <p:cNvPr id="20" name="Google Shape;20;p3"/>
          <p:cNvSpPr>
            <a:spLocks noGrp="1"/>
          </p:cNvSpPr>
          <p:nvPr>
            <p:ph type="pic" idx="3"/>
          </p:nvPr>
        </p:nvSpPr>
        <p:spPr>
          <a:xfrm>
            <a:off x="5093325" y="938701"/>
            <a:ext cx="3336300" cy="3269700"/>
          </a:xfrm>
          <a:prstGeom prst="roundRect">
            <a:avLst>
              <a:gd name="adj" fmla="val 16667"/>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9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518100" y="1558758"/>
            <a:ext cx="8107800" cy="3112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solidFill>
                  <a:srgbClr val="434343"/>
                </a:solidFill>
              </a:defRPr>
            </a:lvl1pPr>
            <a:lvl2pPr marL="914400" lvl="1" indent="-304800" rtl="0">
              <a:lnSpc>
                <a:spcPct val="115000"/>
              </a:lnSpc>
              <a:spcBef>
                <a:spcPts val="0"/>
              </a:spcBef>
              <a:spcAft>
                <a:spcPts val="0"/>
              </a:spcAft>
              <a:buSzPts val="1200"/>
              <a:buAutoNum type="alphaLcPeriod"/>
              <a:defRPr sz="1200">
                <a:solidFill>
                  <a:srgbClr val="434343"/>
                </a:solidFill>
              </a:defRPr>
            </a:lvl2pPr>
            <a:lvl3pPr marL="1371600" lvl="2" indent="-304800" rtl="0">
              <a:lnSpc>
                <a:spcPct val="115000"/>
              </a:lnSpc>
              <a:spcBef>
                <a:spcPts val="0"/>
              </a:spcBef>
              <a:spcAft>
                <a:spcPts val="0"/>
              </a:spcAft>
              <a:buSzPts val="1200"/>
              <a:buAutoNum type="romanLcPeriod"/>
              <a:defRPr sz="1200">
                <a:solidFill>
                  <a:srgbClr val="434343"/>
                </a:solidFill>
              </a:defRPr>
            </a:lvl3pPr>
            <a:lvl4pPr marL="1828800" lvl="3" indent="-304800" rtl="0">
              <a:lnSpc>
                <a:spcPct val="115000"/>
              </a:lnSpc>
              <a:spcBef>
                <a:spcPts val="0"/>
              </a:spcBef>
              <a:spcAft>
                <a:spcPts val="0"/>
              </a:spcAft>
              <a:buSzPts val="1200"/>
              <a:buAutoNum type="arabicPeriod"/>
              <a:defRPr sz="1200">
                <a:solidFill>
                  <a:srgbClr val="434343"/>
                </a:solidFill>
              </a:defRPr>
            </a:lvl4pPr>
            <a:lvl5pPr marL="2286000" lvl="4" indent="-304800" rtl="0">
              <a:lnSpc>
                <a:spcPct val="115000"/>
              </a:lnSpc>
              <a:spcBef>
                <a:spcPts val="0"/>
              </a:spcBef>
              <a:spcAft>
                <a:spcPts val="0"/>
              </a:spcAft>
              <a:buSzPts val="1200"/>
              <a:buAutoNum type="alphaLcPeriod"/>
              <a:defRPr sz="1200">
                <a:solidFill>
                  <a:srgbClr val="434343"/>
                </a:solidFill>
              </a:defRPr>
            </a:lvl5pPr>
            <a:lvl6pPr marL="2743200" lvl="5" indent="-304800" rtl="0">
              <a:lnSpc>
                <a:spcPct val="115000"/>
              </a:lnSpc>
              <a:spcBef>
                <a:spcPts val="0"/>
              </a:spcBef>
              <a:spcAft>
                <a:spcPts val="0"/>
              </a:spcAft>
              <a:buSzPts val="1200"/>
              <a:buAutoNum type="romanLcPeriod"/>
              <a:defRPr sz="1200">
                <a:solidFill>
                  <a:srgbClr val="434343"/>
                </a:solidFill>
              </a:defRPr>
            </a:lvl6pPr>
            <a:lvl7pPr marL="3200400" lvl="6" indent="-304800" rtl="0">
              <a:lnSpc>
                <a:spcPct val="115000"/>
              </a:lnSpc>
              <a:spcBef>
                <a:spcPts val="0"/>
              </a:spcBef>
              <a:spcAft>
                <a:spcPts val="0"/>
              </a:spcAft>
              <a:buSzPts val="1200"/>
              <a:buAutoNum type="arabicPeriod"/>
              <a:defRPr sz="1200">
                <a:solidFill>
                  <a:srgbClr val="434343"/>
                </a:solidFill>
              </a:defRPr>
            </a:lvl7pPr>
            <a:lvl8pPr marL="3657600" lvl="7" indent="-304800" rtl="0">
              <a:lnSpc>
                <a:spcPct val="115000"/>
              </a:lnSpc>
              <a:spcBef>
                <a:spcPts val="0"/>
              </a:spcBef>
              <a:spcAft>
                <a:spcPts val="0"/>
              </a:spcAft>
              <a:buSzPts val="1200"/>
              <a:buAutoNum type="alphaLcPeriod"/>
              <a:defRPr sz="1200">
                <a:solidFill>
                  <a:srgbClr val="434343"/>
                </a:solidFill>
              </a:defRPr>
            </a:lvl8pPr>
            <a:lvl9pPr marL="4114800" lvl="8" indent="-304800" rtl="0">
              <a:lnSpc>
                <a:spcPct val="115000"/>
              </a:lnSpc>
              <a:spcBef>
                <a:spcPts val="0"/>
              </a:spcBef>
              <a:spcAft>
                <a:spcPts val="0"/>
              </a:spcAft>
              <a:buSzPts val="1200"/>
              <a:buAutoNum type="romanLcPeriod"/>
              <a:defRPr sz="1200">
                <a:solidFill>
                  <a:srgbClr val="434343"/>
                </a:solidFill>
              </a:defRPr>
            </a:lvl9pPr>
          </a:lstStyle>
          <a:p>
            <a:endParaRPr/>
          </a:p>
        </p:txBody>
      </p:sp>
      <p:sp>
        <p:nvSpPr>
          <p:cNvPr id="23" name="Google Shape;23;p4"/>
          <p:cNvSpPr txBox="1">
            <a:spLocks noGrp="1"/>
          </p:cNvSpPr>
          <p:nvPr>
            <p:ph type="title"/>
          </p:nvPr>
        </p:nvSpPr>
        <p:spPr>
          <a:xfrm>
            <a:off x="714375" y="514350"/>
            <a:ext cx="7715100" cy="5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4" name="Google Shape;24;p4"/>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4"/>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18722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8" name="Google Shape;28;p5"/>
          <p:cNvSpPr txBox="1">
            <a:spLocks noGrp="1"/>
          </p:cNvSpPr>
          <p:nvPr>
            <p:ph type="subTitle" idx="2"/>
          </p:nvPr>
        </p:nvSpPr>
        <p:spPr>
          <a:xfrm>
            <a:off x="49807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9" name="Google Shape;29;p5"/>
          <p:cNvSpPr txBox="1">
            <a:spLocks noGrp="1"/>
          </p:cNvSpPr>
          <p:nvPr>
            <p:ph type="subTitle" idx="3"/>
          </p:nvPr>
        </p:nvSpPr>
        <p:spPr>
          <a:xfrm>
            <a:off x="1872200"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980696"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897000" y="514348"/>
            <a:ext cx="7350000" cy="5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 name="Google Shape;32;p5"/>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5"/>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4375" y="514350"/>
            <a:ext cx="7715400" cy="5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6" name="Google Shape;36;p6"/>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37" name="Google Shape;37;p6"/>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nvGrpSpPr>
          <p:cNvPr id="38" name="Google Shape;38;p6"/>
          <p:cNvGrpSpPr/>
          <p:nvPr/>
        </p:nvGrpSpPr>
        <p:grpSpPr>
          <a:xfrm>
            <a:off x="181789" y="1107940"/>
            <a:ext cx="290993" cy="393273"/>
            <a:chOff x="4881525" y="1458397"/>
            <a:chExt cx="431613" cy="583318"/>
          </a:xfrm>
        </p:grpSpPr>
        <p:sp>
          <p:nvSpPr>
            <p:cNvPr id="39" name="Google Shape;39;p6"/>
            <p:cNvSpPr/>
            <p:nvPr/>
          </p:nvSpPr>
          <p:spPr>
            <a:xfrm>
              <a:off x="5050337" y="1778915"/>
              <a:ext cx="262800" cy="26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4881525" y="1458397"/>
              <a:ext cx="262800" cy="26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5461125" y="2065175"/>
            <a:ext cx="2968500" cy="617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7"/>
          <p:cNvSpPr txBox="1">
            <a:spLocks noGrp="1"/>
          </p:cNvSpPr>
          <p:nvPr>
            <p:ph type="body" idx="1"/>
          </p:nvPr>
        </p:nvSpPr>
        <p:spPr>
          <a:xfrm>
            <a:off x="5461125" y="2742750"/>
            <a:ext cx="2968500" cy="189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cxnSp>
        <p:nvCxnSpPr>
          <p:cNvPr id="44" name="Google Shape;44;p7"/>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7"/>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
        <p:nvSpPr>
          <p:cNvPr id="46" name="Google Shape;46;p7"/>
          <p:cNvSpPr>
            <a:spLocks noGrp="1"/>
          </p:cNvSpPr>
          <p:nvPr>
            <p:ph type="pic" idx="2"/>
          </p:nvPr>
        </p:nvSpPr>
        <p:spPr>
          <a:xfrm>
            <a:off x="1019175" y="1210894"/>
            <a:ext cx="2777100" cy="2721600"/>
          </a:xfrm>
          <a:prstGeom prst="roundRect">
            <a:avLst>
              <a:gd name="adj" fmla="val 16667"/>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491150" y="1647450"/>
            <a:ext cx="6161700" cy="184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49" name="Google Shape;49;p8"/>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8"/>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cxnSp>
        <p:nvCxnSpPr>
          <p:cNvPr id="52" name="Google Shape;52;p9"/>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53" name="Google Shape;53;p9"/>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
        <p:nvSpPr>
          <p:cNvPr id="54" name="Google Shape;54;p9"/>
          <p:cNvSpPr txBox="1">
            <a:spLocks noGrp="1"/>
          </p:cNvSpPr>
          <p:nvPr>
            <p:ph type="title"/>
          </p:nvPr>
        </p:nvSpPr>
        <p:spPr>
          <a:xfrm>
            <a:off x="4791525" y="2395903"/>
            <a:ext cx="3638100" cy="761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5" name="Google Shape;55;p9"/>
          <p:cNvSpPr txBox="1">
            <a:spLocks noGrp="1"/>
          </p:cNvSpPr>
          <p:nvPr>
            <p:ph type="subTitle" idx="1"/>
          </p:nvPr>
        </p:nvSpPr>
        <p:spPr>
          <a:xfrm>
            <a:off x="4791525" y="3140449"/>
            <a:ext cx="27795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6" name="Google Shape;56;p9"/>
          <p:cNvSpPr txBox="1">
            <a:spLocks noGrp="1"/>
          </p:cNvSpPr>
          <p:nvPr>
            <p:ph type="title" idx="2" hasCustomPrompt="1"/>
          </p:nvPr>
        </p:nvSpPr>
        <p:spPr>
          <a:xfrm>
            <a:off x="4791525" y="1346651"/>
            <a:ext cx="19368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57" name="Google Shape;57;p9"/>
          <p:cNvSpPr>
            <a:spLocks noGrp="1"/>
          </p:cNvSpPr>
          <p:nvPr>
            <p:ph type="pic" idx="3"/>
          </p:nvPr>
        </p:nvSpPr>
        <p:spPr>
          <a:xfrm>
            <a:off x="714375" y="938701"/>
            <a:ext cx="3336300" cy="3269700"/>
          </a:xfrm>
          <a:prstGeom prst="roundRect">
            <a:avLst>
              <a:gd name="adj" fmla="val 16667"/>
            </a:avLst>
          </a:prstGeom>
          <a:noFill/>
          <a:ln>
            <a:noFill/>
          </a:ln>
        </p:spPr>
      </p:sp>
      <p:grpSp>
        <p:nvGrpSpPr>
          <p:cNvPr id="58" name="Google Shape;58;p9"/>
          <p:cNvGrpSpPr/>
          <p:nvPr/>
        </p:nvGrpSpPr>
        <p:grpSpPr>
          <a:xfrm>
            <a:off x="221888" y="4208389"/>
            <a:ext cx="187418" cy="428446"/>
            <a:chOff x="5500550" y="2643732"/>
            <a:chExt cx="236400" cy="540421"/>
          </a:xfrm>
        </p:grpSpPr>
        <p:sp>
          <p:nvSpPr>
            <p:cNvPr id="59" name="Google Shape;59;p9"/>
            <p:cNvSpPr/>
            <p:nvPr/>
          </p:nvSpPr>
          <p:spPr>
            <a:xfrm>
              <a:off x="5500550" y="2643732"/>
              <a:ext cx="236400" cy="236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5500550" y="2947754"/>
              <a:ext cx="236400" cy="236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a:spLocks noGrp="1"/>
          </p:cNvSpPr>
          <p:nvPr>
            <p:ph type="pic" idx="2"/>
          </p:nvPr>
        </p:nvSpPr>
        <p:spPr>
          <a:xfrm>
            <a:off x="0" y="0"/>
            <a:ext cx="9144000" cy="5143500"/>
          </a:xfrm>
          <a:prstGeom prst="rect">
            <a:avLst/>
          </a:prstGeom>
          <a:noFill/>
          <a:ln>
            <a:noFill/>
          </a:ln>
        </p:spPr>
      </p:sp>
      <p:sp>
        <p:nvSpPr>
          <p:cNvPr id="63" name="Google Shape;63;p10"/>
          <p:cNvSpPr txBox="1">
            <a:spLocks noGrp="1"/>
          </p:cNvSpPr>
          <p:nvPr>
            <p:ph type="title"/>
          </p:nvPr>
        </p:nvSpPr>
        <p:spPr>
          <a:xfrm>
            <a:off x="714375" y="3717750"/>
            <a:ext cx="3144000" cy="915000"/>
          </a:xfrm>
          <a:prstGeom prst="rect">
            <a:avLst/>
          </a:prstGeom>
          <a:solidFill>
            <a:schemeClr val="accent5"/>
          </a:solidFill>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accent5"/>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8050" y="514344"/>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1805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2" r:id="rId12"/>
    <p:sldLayoutId id="2147483665" r:id="rId13"/>
    <p:sldLayoutId id="2147483666" r:id="rId14"/>
    <p:sldLayoutId id="2147483667" r:id="rId15"/>
    <p:sldLayoutId id="2147483668" r:id="rId16"/>
    <p:sldLayoutId id="2147483669" r:id="rId17"/>
    <p:sldLayoutId id="2147483671" r:id="rId18"/>
    <p:sldLayoutId id="2147483672" r:id="rId19"/>
    <p:sldLayoutId id="2147483673"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ce.uth.gr/?lang=e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5"/>
            </a:gs>
          </a:gsLst>
          <a:lin ang="2698631" scaled="0"/>
        </a:gradFill>
        <a:effectLst/>
      </p:bgPr>
    </p:bg>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179035" y="-17104"/>
            <a:ext cx="9502069" cy="14133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000" dirty="0"/>
              <a:t>Drone positioning via feature detection on aerial images</a:t>
            </a:r>
            <a:br>
              <a:rPr lang="en-US" sz="3000" dirty="0"/>
            </a:br>
            <a:r>
              <a:rPr lang="en-US" sz="3000" dirty="0"/>
              <a:t>taken at flight time</a:t>
            </a:r>
          </a:p>
        </p:txBody>
      </p:sp>
      <p:sp>
        <p:nvSpPr>
          <p:cNvPr id="208" name="Google Shape;208;p31"/>
          <p:cNvSpPr txBox="1">
            <a:spLocks noGrp="1"/>
          </p:cNvSpPr>
          <p:nvPr>
            <p:ph type="subTitle" idx="1"/>
          </p:nvPr>
        </p:nvSpPr>
        <p:spPr>
          <a:xfrm>
            <a:off x="1942481" y="1396276"/>
            <a:ext cx="5259036" cy="88408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dirty="0"/>
              <a:t>Galanis Achilleas-Alexandros-Vasileios</a:t>
            </a:r>
          </a:p>
          <a:p>
            <a:pPr marL="0" lvl="0" indent="0" algn="ctr" rtl="0">
              <a:lnSpc>
                <a:spcPct val="150000"/>
              </a:lnSpc>
              <a:spcBef>
                <a:spcPts val="0"/>
              </a:spcBef>
              <a:spcAft>
                <a:spcPts val="0"/>
              </a:spcAft>
              <a:buNone/>
            </a:pPr>
            <a:r>
              <a:rPr lang="en-US" dirty="0">
                <a:solidFill>
                  <a:srgbClr val="FF0000"/>
                </a:solidFill>
                <a:hlinkClick r:id="rId3">
                  <a:extLst>
                    <a:ext uri="{A12FA001-AC4F-418D-AE19-62706E023703}">
                      <ahyp:hlinkClr xmlns:ahyp="http://schemas.microsoft.com/office/drawing/2018/hyperlinkcolor" val="tx"/>
                    </a:ext>
                  </a:extLst>
                </a:hlinkClick>
              </a:rPr>
              <a:t>Department of Electrical and Computer Engineering</a:t>
            </a:r>
            <a:endParaRPr dirty="0">
              <a:solidFill>
                <a:srgbClr val="FF0000"/>
              </a:solidFill>
            </a:endParaRPr>
          </a:p>
        </p:txBody>
      </p:sp>
      <p:grpSp>
        <p:nvGrpSpPr>
          <p:cNvPr id="236" name="Google Shape;236;p31"/>
          <p:cNvGrpSpPr/>
          <p:nvPr/>
        </p:nvGrpSpPr>
        <p:grpSpPr>
          <a:xfrm>
            <a:off x="1217720" y="1940219"/>
            <a:ext cx="159381" cy="569323"/>
            <a:chOff x="8435600" y="4843207"/>
            <a:chExt cx="236400" cy="844443"/>
          </a:xfrm>
        </p:grpSpPr>
        <p:sp>
          <p:nvSpPr>
            <p:cNvPr id="237" name="Google Shape;237;p31"/>
            <p:cNvSpPr/>
            <p:nvPr/>
          </p:nvSpPr>
          <p:spPr>
            <a:xfrm>
              <a:off x="8435600" y="4843207"/>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8435600" y="5147229"/>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8435600" y="5451250"/>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31"/>
          <p:cNvGrpSpPr/>
          <p:nvPr/>
        </p:nvGrpSpPr>
        <p:grpSpPr>
          <a:xfrm>
            <a:off x="8116779" y="1554533"/>
            <a:ext cx="290993" cy="393273"/>
            <a:chOff x="4881525" y="1458397"/>
            <a:chExt cx="431613" cy="583318"/>
          </a:xfrm>
        </p:grpSpPr>
        <p:sp>
          <p:nvSpPr>
            <p:cNvPr id="241" name="Google Shape;241;p31"/>
            <p:cNvSpPr/>
            <p:nvPr/>
          </p:nvSpPr>
          <p:spPr>
            <a:xfrm>
              <a:off x="5050337" y="1778915"/>
              <a:ext cx="262800" cy="2628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4881525" y="1458397"/>
              <a:ext cx="262800" cy="2628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23E9AAD-A5AF-519E-2B27-F0B599DF3E0B}"/>
              </a:ext>
            </a:extLst>
          </p:cNvPr>
          <p:cNvSpPr txBox="1"/>
          <p:nvPr/>
        </p:nvSpPr>
        <p:spPr>
          <a:xfrm>
            <a:off x="2573866" y="2224881"/>
            <a:ext cx="3420534" cy="584775"/>
          </a:xfrm>
          <a:prstGeom prst="rect">
            <a:avLst/>
          </a:prstGeom>
          <a:noFill/>
        </p:spPr>
        <p:txBody>
          <a:bodyPr wrap="square" rtlCol="0">
            <a:spAutoFit/>
          </a:bodyPr>
          <a:lstStyle/>
          <a:p>
            <a:pPr algn="ctr"/>
            <a:r>
              <a:rPr lang="en-US" sz="1600" dirty="0"/>
              <a:t>School of Engineering </a:t>
            </a:r>
          </a:p>
          <a:p>
            <a:pPr algn="ctr"/>
            <a:r>
              <a:rPr lang="en-US" sz="1600" dirty="0"/>
              <a:t>University of Thessaly</a:t>
            </a:r>
          </a:p>
        </p:txBody>
      </p:sp>
      <p:pic>
        <p:nvPicPr>
          <p:cNvPr id="1026" name="Picture 2">
            <a:extLst>
              <a:ext uri="{FF2B5EF4-FFF2-40B4-BE49-F238E27FC236}">
                <a16:creationId xmlns:a16="http://schemas.microsoft.com/office/drawing/2014/main" id="{93A344E4-1D14-5427-14A1-4BC794DAF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274" y="2193188"/>
            <a:ext cx="757123" cy="7571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E4C0F4-5990-133A-BECC-7C6463387321}"/>
              </a:ext>
            </a:extLst>
          </p:cNvPr>
          <p:cNvSpPr txBox="1"/>
          <p:nvPr/>
        </p:nvSpPr>
        <p:spPr>
          <a:xfrm>
            <a:off x="2878140" y="3037624"/>
            <a:ext cx="2811985" cy="369332"/>
          </a:xfrm>
          <a:prstGeom prst="rect">
            <a:avLst/>
          </a:prstGeom>
          <a:noFill/>
        </p:spPr>
        <p:txBody>
          <a:bodyPr wrap="square" rtlCol="0">
            <a:spAutoFit/>
          </a:bodyPr>
          <a:lstStyle/>
          <a:p>
            <a:pPr algn="ctr"/>
            <a:r>
              <a:rPr lang="en-US" sz="1800" dirty="0"/>
              <a:t>Examination Committee:</a:t>
            </a:r>
          </a:p>
        </p:txBody>
      </p:sp>
      <p:sp>
        <p:nvSpPr>
          <p:cNvPr id="4" name="TextBox 3">
            <a:extLst>
              <a:ext uri="{FF2B5EF4-FFF2-40B4-BE49-F238E27FC236}">
                <a16:creationId xmlns:a16="http://schemas.microsoft.com/office/drawing/2014/main" id="{ED3D5A7E-CC06-45D3-8E6F-DF16C133EC22}"/>
              </a:ext>
            </a:extLst>
          </p:cNvPr>
          <p:cNvSpPr txBox="1"/>
          <p:nvPr/>
        </p:nvSpPr>
        <p:spPr>
          <a:xfrm>
            <a:off x="0" y="3573814"/>
            <a:ext cx="3248833" cy="1077218"/>
          </a:xfrm>
          <a:prstGeom prst="rect">
            <a:avLst/>
          </a:prstGeom>
          <a:noFill/>
        </p:spPr>
        <p:txBody>
          <a:bodyPr wrap="square" rtlCol="0">
            <a:spAutoFit/>
          </a:bodyPr>
          <a:lstStyle/>
          <a:p>
            <a:pPr algn="ctr"/>
            <a:r>
              <a:rPr lang="en-US" sz="1600" dirty="0"/>
              <a:t>Spyros Lalis</a:t>
            </a:r>
          </a:p>
          <a:p>
            <a:pPr algn="ctr"/>
            <a:r>
              <a:rPr lang="en-US" sz="1600" dirty="0"/>
              <a:t>Professor</a:t>
            </a:r>
          </a:p>
          <a:p>
            <a:pPr algn="ctr"/>
            <a:r>
              <a:rPr lang="en-US" sz="1600" dirty="0"/>
              <a:t>Department of Electrical and Computer Engineering</a:t>
            </a:r>
          </a:p>
        </p:txBody>
      </p:sp>
      <p:sp>
        <p:nvSpPr>
          <p:cNvPr id="5" name="TextBox 4">
            <a:extLst>
              <a:ext uri="{FF2B5EF4-FFF2-40B4-BE49-F238E27FC236}">
                <a16:creationId xmlns:a16="http://schemas.microsoft.com/office/drawing/2014/main" id="{6BC6EBA2-E4E0-8F91-661B-7BD7E82581B0}"/>
              </a:ext>
            </a:extLst>
          </p:cNvPr>
          <p:cNvSpPr txBox="1"/>
          <p:nvPr/>
        </p:nvSpPr>
        <p:spPr>
          <a:xfrm>
            <a:off x="2878140" y="3573814"/>
            <a:ext cx="3248833" cy="1077218"/>
          </a:xfrm>
          <a:prstGeom prst="rect">
            <a:avLst/>
          </a:prstGeom>
          <a:noFill/>
        </p:spPr>
        <p:txBody>
          <a:bodyPr wrap="square" rtlCol="0">
            <a:spAutoFit/>
          </a:bodyPr>
          <a:lstStyle/>
          <a:p>
            <a:pPr algn="ctr"/>
            <a:r>
              <a:rPr lang="en-US" sz="1600" dirty="0"/>
              <a:t>Christos D. Antonopoulos</a:t>
            </a:r>
          </a:p>
          <a:p>
            <a:pPr algn="ctr"/>
            <a:r>
              <a:rPr lang="en-US" sz="1600" dirty="0"/>
              <a:t>Professor</a:t>
            </a:r>
          </a:p>
          <a:p>
            <a:pPr algn="ctr"/>
            <a:r>
              <a:rPr lang="en-US" sz="1600" dirty="0"/>
              <a:t>Department of Electrical and Computer Engineering</a:t>
            </a:r>
          </a:p>
        </p:txBody>
      </p:sp>
      <p:sp>
        <p:nvSpPr>
          <p:cNvPr id="6" name="TextBox 5">
            <a:extLst>
              <a:ext uri="{FF2B5EF4-FFF2-40B4-BE49-F238E27FC236}">
                <a16:creationId xmlns:a16="http://schemas.microsoft.com/office/drawing/2014/main" id="{40B419A0-C946-C81B-DF96-DB88C2467A27}"/>
              </a:ext>
            </a:extLst>
          </p:cNvPr>
          <p:cNvSpPr txBox="1"/>
          <p:nvPr/>
        </p:nvSpPr>
        <p:spPr>
          <a:xfrm>
            <a:off x="5756280" y="3573814"/>
            <a:ext cx="3248833" cy="1077218"/>
          </a:xfrm>
          <a:prstGeom prst="rect">
            <a:avLst/>
          </a:prstGeom>
          <a:noFill/>
        </p:spPr>
        <p:txBody>
          <a:bodyPr wrap="square" rtlCol="0">
            <a:spAutoFit/>
          </a:bodyPr>
          <a:lstStyle/>
          <a:p>
            <a:pPr algn="ctr"/>
            <a:r>
              <a:rPr lang="en-US" sz="1600" dirty="0"/>
              <a:t>Nikolaos Bellas</a:t>
            </a:r>
          </a:p>
          <a:p>
            <a:pPr algn="ctr"/>
            <a:r>
              <a:rPr lang="en-US" sz="1600" dirty="0"/>
              <a:t>Professor</a:t>
            </a:r>
          </a:p>
          <a:p>
            <a:pPr algn="ctr"/>
            <a:r>
              <a:rPr lang="en-US" sz="1600" dirty="0"/>
              <a:t>Department of Electrical and Computer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341" name="Google Shape;341;p38"/>
          <p:cNvGrpSpPr/>
          <p:nvPr/>
        </p:nvGrpSpPr>
        <p:grpSpPr>
          <a:xfrm>
            <a:off x="4612714" y="3175932"/>
            <a:ext cx="1443809" cy="1442362"/>
            <a:chOff x="2497275" y="2744159"/>
            <a:chExt cx="370930" cy="370549"/>
          </a:xfrm>
        </p:grpSpPr>
        <p:sp>
          <p:nvSpPr>
            <p:cNvPr id="342" name="Google Shape;342;p38"/>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8"/>
          <p:cNvSpPr/>
          <p:nvPr/>
        </p:nvSpPr>
        <p:spPr>
          <a:xfrm>
            <a:off x="5423925" y="1134700"/>
            <a:ext cx="2777100" cy="2721600"/>
          </a:xfrm>
          <a:prstGeom prst="roundRect">
            <a:avLst>
              <a:gd name="adj" fmla="val 16667"/>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txBox="1">
            <a:spLocks noGrp="1"/>
          </p:cNvSpPr>
          <p:nvPr>
            <p:ph type="title"/>
          </p:nvPr>
        </p:nvSpPr>
        <p:spPr>
          <a:xfrm>
            <a:off x="783075" y="764549"/>
            <a:ext cx="2968500" cy="61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Our Approach</a:t>
            </a:r>
            <a:endParaRPr dirty="0"/>
          </a:p>
        </p:txBody>
      </p:sp>
      <p:sp>
        <p:nvSpPr>
          <p:cNvPr id="351" name="Google Shape;351;p38"/>
          <p:cNvSpPr txBox="1">
            <a:spLocks noGrp="1"/>
          </p:cNvSpPr>
          <p:nvPr>
            <p:ph type="body" idx="1"/>
          </p:nvPr>
        </p:nvSpPr>
        <p:spPr>
          <a:xfrm>
            <a:off x="783075" y="1442123"/>
            <a:ext cx="3875658" cy="2153205"/>
          </a:xfrm>
          <a:prstGeom prst="rect">
            <a:avLst/>
          </a:prstGeom>
        </p:spPr>
        <p:txBody>
          <a:bodyPr spcFirstLastPara="1" wrap="square" lIns="91425" tIns="91425" rIns="91425" bIns="91425" anchor="t" anchorCtr="0">
            <a:noAutofit/>
          </a:bodyPr>
          <a:lstStyle/>
          <a:p>
            <a:pPr marL="285750" indent="-285750"/>
            <a:r>
              <a:rPr lang="en-US" dirty="0"/>
              <a:t>Not a VO technique.</a:t>
            </a:r>
          </a:p>
          <a:p>
            <a:pPr marL="285750" indent="-285750"/>
            <a:r>
              <a:rPr lang="en-US" dirty="0"/>
              <a:t>Uses feature-based techniques from visual odometry to accurately determine the drone’s location by detecting and matching features. </a:t>
            </a:r>
          </a:p>
          <a:p>
            <a:pPr marL="285750" indent="-285750"/>
            <a:r>
              <a:rPr lang="en-US" dirty="0"/>
              <a:t>Then the data can be used for any mission we want (waypoint navigation, return to home etc.)</a:t>
            </a:r>
            <a:endParaRPr dirty="0"/>
          </a:p>
        </p:txBody>
      </p:sp>
      <p:grpSp>
        <p:nvGrpSpPr>
          <p:cNvPr id="352" name="Google Shape;352;p38"/>
          <p:cNvGrpSpPr/>
          <p:nvPr/>
        </p:nvGrpSpPr>
        <p:grpSpPr>
          <a:xfrm flipH="1">
            <a:off x="4658733" y="644981"/>
            <a:ext cx="397281" cy="428418"/>
            <a:chOff x="1271525" y="4920325"/>
            <a:chExt cx="655039" cy="706378"/>
          </a:xfrm>
        </p:grpSpPr>
        <p:sp>
          <p:nvSpPr>
            <p:cNvPr id="353" name="Google Shape;353;p38"/>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Θέση εικόνας 6">
            <a:extLst>
              <a:ext uri="{FF2B5EF4-FFF2-40B4-BE49-F238E27FC236}">
                <a16:creationId xmlns:a16="http://schemas.microsoft.com/office/drawing/2014/main" id="{F9BAA42D-910C-9A9E-CB82-A011C5946F50}"/>
              </a:ext>
            </a:extLst>
          </p:cNvPr>
          <p:cNvPicPr>
            <a:picLocks noGrp="1" noChangeAspect="1"/>
          </p:cNvPicPr>
          <p:nvPr>
            <p:ph type="pic" idx="2"/>
          </p:nvPr>
        </p:nvPicPr>
        <p:blipFill>
          <a:blip r:embed="rId3"/>
          <a:srcRect l="9143" r="9143"/>
          <a:stretch>
            <a:fillRect/>
          </a:stretch>
        </p:blipFill>
        <p:spPr>
          <a:xfrm>
            <a:off x="5553087" y="1220377"/>
            <a:ext cx="2602251" cy="2550245"/>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0"/>
          <p:cNvSpPr txBox="1">
            <a:spLocks noGrp="1"/>
          </p:cNvSpPr>
          <p:nvPr>
            <p:ph type="title"/>
          </p:nvPr>
        </p:nvSpPr>
        <p:spPr>
          <a:xfrm>
            <a:off x="714375" y="514350"/>
            <a:ext cx="7715400" cy="5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 detection approaches</a:t>
            </a:r>
            <a:endParaRPr dirty="0"/>
          </a:p>
        </p:txBody>
      </p:sp>
      <p:graphicFrame>
        <p:nvGraphicFramePr>
          <p:cNvPr id="2" name="Πίνακας 1">
            <a:extLst>
              <a:ext uri="{FF2B5EF4-FFF2-40B4-BE49-F238E27FC236}">
                <a16:creationId xmlns:a16="http://schemas.microsoft.com/office/drawing/2014/main" id="{BBB55C55-8073-34F1-AFF0-70CD0DDD7B7B}"/>
              </a:ext>
            </a:extLst>
          </p:cNvPr>
          <p:cNvGraphicFramePr>
            <a:graphicFrameLocks noGrp="1"/>
          </p:cNvGraphicFramePr>
          <p:nvPr>
            <p:extLst>
              <p:ext uri="{D42A27DB-BD31-4B8C-83A1-F6EECF244321}">
                <p14:modId xmlns:p14="http://schemas.microsoft.com/office/powerpoint/2010/main" val="3097941531"/>
              </p:ext>
            </p:extLst>
          </p:nvPr>
        </p:nvGraphicFramePr>
        <p:xfrm>
          <a:off x="714375" y="1430303"/>
          <a:ext cx="7715400" cy="2723817"/>
        </p:xfrm>
        <a:graphic>
          <a:graphicData uri="http://schemas.openxmlformats.org/drawingml/2006/table">
            <a:tbl>
              <a:tblPr firstRow="1" bandRow="1">
                <a:tableStyleId>{F004229F-6C23-4654-876B-2A9E53CB5CF1}</a:tableStyleId>
              </a:tblPr>
              <a:tblGrid>
                <a:gridCol w="2571800">
                  <a:extLst>
                    <a:ext uri="{9D8B030D-6E8A-4147-A177-3AD203B41FA5}">
                      <a16:colId xmlns:a16="http://schemas.microsoft.com/office/drawing/2014/main" val="2726981243"/>
                    </a:ext>
                  </a:extLst>
                </a:gridCol>
                <a:gridCol w="5143600">
                  <a:extLst>
                    <a:ext uri="{9D8B030D-6E8A-4147-A177-3AD203B41FA5}">
                      <a16:colId xmlns:a16="http://schemas.microsoft.com/office/drawing/2014/main" val="561257550"/>
                    </a:ext>
                  </a:extLst>
                </a:gridCol>
              </a:tblGrid>
              <a:tr h="925689">
                <a:tc>
                  <a:txBody>
                    <a:bodyPr/>
                    <a:lstStyle/>
                    <a:p>
                      <a:r>
                        <a:rPr lang="en-US" dirty="0"/>
                        <a:t>Scale-Invariant Feature Transform (SIFT).</a:t>
                      </a:r>
                    </a:p>
                  </a:txBody>
                  <a:tcPr>
                    <a:cell3D prstMaterial="dkEdge">
                      <a:bevel w="25400" h="25400" prst="angle"/>
                      <a:lightRig rig="flood" dir="t"/>
                    </a:cell3D>
                  </a:tcPr>
                </a:tc>
                <a:tc>
                  <a:txBody>
                    <a:bodyPr/>
                    <a:lstStyle/>
                    <a:p>
                      <a:r>
                        <a:rPr lang="en-US" dirty="0"/>
                        <a:t>The SIFT algorithm was developed by David Lowe in 1999 for detecting and describing local features in images. SIFT is invariant to image scale and rotation, being robust to changes in illumination and minor affine distortions.</a:t>
                      </a:r>
                    </a:p>
                  </a:txBody>
                  <a:tcPr>
                    <a:cell3D prstMaterial="dkEdge">
                      <a:bevel w="25400" h="25400" prst="angle"/>
                      <a:lightRig rig="flood" dir="t"/>
                    </a:cell3D>
                  </a:tcPr>
                </a:tc>
                <a:extLst>
                  <a:ext uri="{0D108BD9-81ED-4DB2-BD59-A6C34878D82A}">
                    <a16:rowId xmlns:a16="http://schemas.microsoft.com/office/drawing/2014/main" val="624710681"/>
                  </a:ext>
                </a:extLst>
              </a:tr>
              <a:tr h="834057">
                <a:tc>
                  <a:txBody>
                    <a:bodyPr/>
                    <a:lstStyle/>
                    <a:p>
                      <a:r>
                        <a:rPr lang="en-US" dirty="0"/>
                        <a:t>Speeded-Up Robust Features (SURF).</a:t>
                      </a:r>
                    </a:p>
                  </a:txBody>
                  <a:tcPr>
                    <a:cell3D prstMaterial="dkEdge">
                      <a:bevel w="25400" h="25400" prst="angle"/>
                      <a:lightRig rig="flood" dir="t"/>
                    </a:cell3D>
                  </a:tcPr>
                </a:tc>
                <a:tc>
                  <a:txBody>
                    <a:bodyPr/>
                    <a:lstStyle/>
                    <a:p>
                      <a:r>
                        <a:rPr lang="en-US" dirty="0"/>
                        <a:t>SURF is a robust image descriptor that enhances SIFT. Devised by Herbert Bay and his team in 2006, SURF has been engineered to speed up calculations while upholding reliability and precision.</a:t>
                      </a:r>
                    </a:p>
                  </a:txBody>
                  <a:tcPr>
                    <a:cell3D prstMaterial="dkEdge">
                      <a:bevel w="25400" h="25400" prst="angle"/>
                      <a:lightRig rig="flood" dir="t"/>
                    </a:cell3D>
                  </a:tcPr>
                </a:tc>
                <a:extLst>
                  <a:ext uri="{0D108BD9-81ED-4DB2-BD59-A6C34878D82A}">
                    <a16:rowId xmlns:a16="http://schemas.microsoft.com/office/drawing/2014/main" val="1054739835"/>
                  </a:ext>
                </a:extLst>
              </a:tr>
              <a:tr h="834057">
                <a:tc>
                  <a:txBody>
                    <a:bodyPr/>
                    <a:lstStyle/>
                    <a:p>
                      <a:r>
                        <a:rPr lang="en-US" dirty="0"/>
                        <a:t>Features from Accelerated Segment Test (FAST).</a:t>
                      </a:r>
                    </a:p>
                  </a:txBody>
                  <a:tcPr>
                    <a:cell3D prstMaterial="dkEdge">
                      <a:bevel w="25400" h="25400" prst="angle"/>
                      <a:lightRig rig="flood" dir="t"/>
                    </a:cell3D>
                  </a:tcPr>
                </a:tc>
                <a:tc>
                  <a:txBody>
                    <a:bodyPr/>
                    <a:lstStyle/>
                    <a:p>
                      <a:r>
                        <a:rPr lang="en-US" dirty="0"/>
                        <a:t>High-speed corner detection technique that was developed by Edward Rosten and Tom Drummond in 2006.</a:t>
                      </a:r>
                    </a:p>
                  </a:txBody>
                  <a:tcPr>
                    <a:cell3D prstMaterial="dkEdge">
                      <a:bevel w="25400" h="25400" prst="angle"/>
                      <a:lightRig rig="flood" dir="t"/>
                    </a:cell3D>
                  </a:tcPr>
                </a:tc>
                <a:extLst>
                  <a:ext uri="{0D108BD9-81ED-4DB2-BD59-A6C34878D82A}">
                    <a16:rowId xmlns:a16="http://schemas.microsoft.com/office/drawing/2014/main" val="374298497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0"/>
          <p:cNvSpPr txBox="1">
            <a:spLocks noGrp="1"/>
          </p:cNvSpPr>
          <p:nvPr>
            <p:ph type="title"/>
          </p:nvPr>
        </p:nvSpPr>
        <p:spPr>
          <a:xfrm>
            <a:off x="714375" y="514350"/>
            <a:ext cx="7715400" cy="5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 detection approaches</a:t>
            </a:r>
            <a:endParaRPr dirty="0"/>
          </a:p>
        </p:txBody>
      </p:sp>
      <p:graphicFrame>
        <p:nvGraphicFramePr>
          <p:cNvPr id="2" name="Πίνακας 1">
            <a:extLst>
              <a:ext uri="{FF2B5EF4-FFF2-40B4-BE49-F238E27FC236}">
                <a16:creationId xmlns:a16="http://schemas.microsoft.com/office/drawing/2014/main" id="{BBB55C55-8073-34F1-AFF0-70CD0DDD7B7B}"/>
              </a:ext>
            </a:extLst>
          </p:cNvPr>
          <p:cNvGraphicFramePr>
            <a:graphicFrameLocks noGrp="1"/>
          </p:cNvGraphicFramePr>
          <p:nvPr>
            <p:extLst>
              <p:ext uri="{D42A27DB-BD31-4B8C-83A1-F6EECF244321}">
                <p14:modId xmlns:p14="http://schemas.microsoft.com/office/powerpoint/2010/main" val="622584916"/>
              </p:ext>
            </p:extLst>
          </p:nvPr>
        </p:nvGraphicFramePr>
        <p:xfrm>
          <a:off x="714375" y="1915725"/>
          <a:ext cx="7715400" cy="1992297"/>
        </p:xfrm>
        <a:graphic>
          <a:graphicData uri="http://schemas.openxmlformats.org/drawingml/2006/table">
            <a:tbl>
              <a:tblPr firstRow="1" bandRow="1">
                <a:tableStyleId>{F004229F-6C23-4654-876B-2A9E53CB5CF1}</a:tableStyleId>
              </a:tblPr>
              <a:tblGrid>
                <a:gridCol w="2571800">
                  <a:extLst>
                    <a:ext uri="{9D8B030D-6E8A-4147-A177-3AD203B41FA5}">
                      <a16:colId xmlns:a16="http://schemas.microsoft.com/office/drawing/2014/main" val="2726981243"/>
                    </a:ext>
                  </a:extLst>
                </a:gridCol>
                <a:gridCol w="5143600">
                  <a:extLst>
                    <a:ext uri="{9D8B030D-6E8A-4147-A177-3AD203B41FA5}">
                      <a16:colId xmlns:a16="http://schemas.microsoft.com/office/drawing/2014/main" val="561257550"/>
                    </a:ext>
                  </a:extLst>
                </a:gridCol>
              </a:tblGrid>
              <a:tr h="834057">
                <a:tc>
                  <a:txBody>
                    <a:bodyPr/>
                    <a:lstStyle/>
                    <a:p>
                      <a:r>
                        <a:rPr lang="en-US" dirty="0"/>
                        <a:t>Binary Robust Invariant Scalable Keypoints (BRISK).</a:t>
                      </a:r>
                    </a:p>
                  </a:txBody>
                  <a:tcPr>
                    <a:cell3D prstMaterial="dkEdge">
                      <a:bevel w="25400" h="25400" prst="angle"/>
                      <a:lightRig rig="flood" dir="t"/>
                    </a:cell3D>
                  </a:tcPr>
                </a:tc>
                <a:tc>
                  <a:txBody>
                    <a:bodyPr/>
                    <a:lstStyle/>
                    <a:p>
                      <a:r>
                        <a:rPr lang="en-US" dirty="0"/>
                        <a:t>The BRISK algorithm, developed by Stefan Leutenegger and his team in 2011, is a method for detecting and describing features that is efficient and robust</a:t>
                      </a:r>
                      <a:r>
                        <a:rPr lang="el-GR" dirty="0"/>
                        <a:t>.</a:t>
                      </a:r>
                      <a:endParaRPr lang="en-US" dirty="0"/>
                    </a:p>
                  </a:txBody>
                  <a:tcPr>
                    <a:cell3D prstMaterial="dkEdge">
                      <a:bevel w="25400" h="25400" prst="angle"/>
                      <a:lightRig rig="flood" dir="t"/>
                    </a:cell3D>
                  </a:tcPr>
                </a:tc>
                <a:extLst>
                  <a:ext uri="{0D108BD9-81ED-4DB2-BD59-A6C34878D82A}">
                    <a16:rowId xmlns:a16="http://schemas.microsoft.com/office/drawing/2014/main" val="1054739835"/>
                  </a:ext>
                </a:extLst>
              </a:tr>
              <a:tr h="834057">
                <a:tc>
                  <a:txBody>
                    <a:bodyPr/>
                    <a:lstStyle/>
                    <a:p>
                      <a:r>
                        <a:rPr lang="en-US" dirty="0"/>
                        <a:t>Oriented FAST and Rotated BRIEF (ORB).</a:t>
                      </a:r>
                    </a:p>
                  </a:txBody>
                  <a:tcPr>
                    <a:cell3D prstMaterial="dkEdge">
                      <a:bevel w="25400" h="25400" prst="angle"/>
                      <a:lightRig rig="flood" dir="t"/>
                    </a:cell3D>
                  </a:tcPr>
                </a:tc>
                <a:tc>
                  <a:txBody>
                    <a:bodyPr/>
                    <a:lstStyle/>
                    <a:p>
                      <a:r>
                        <a:rPr lang="en-US" dirty="0"/>
                        <a:t>ORB is derived from the FAST keypoint detector and the BRIEF descriptor. Ethan Rublee, along with his group, developed this design in 2011; the notion was to create a design that was efficient with low computational cost for real-time applications.</a:t>
                      </a:r>
                    </a:p>
                  </a:txBody>
                  <a:tcPr>
                    <a:cell3D prstMaterial="dkEdge">
                      <a:bevel w="25400" h="25400" prst="angle"/>
                      <a:lightRig rig="flood" dir="t"/>
                    </a:cell3D>
                  </a:tcPr>
                </a:tc>
                <a:extLst>
                  <a:ext uri="{0D108BD9-81ED-4DB2-BD59-A6C34878D82A}">
                    <a16:rowId xmlns:a16="http://schemas.microsoft.com/office/drawing/2014/main" val="3742984975"/>
                  </a:ext>
                </a:extLst>
              </a:tr>
            </a:tbl>
          </a:graphicData>
        </a:graphic>
      </p:graphicFrame>
    </p:spTree>
    <p:extLst>
      <p:ext uri="{BB962C8B-B14F-4D97-AF65-F5344CB8AC3E}">
        <p14:creationId xmlns:p14="http://schemas.microsoft.com/office/powerpoint/2010/main" val="267521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5"/>
          <p:cNvSpPr txBox="1">
            <a:spLocks noGrp="1"/>
          </p:cNvSpPr>
          <p:nvPr>
            <p:ph type="title"/>
          </p:nvPr>
        </p:nvSpPr>
        <p:spPr>
          <a:xfrm>
            <a:off x="4596850" y="1225300"/>
            <a:ext cx="38328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Approach</a:t>
            </a:r>
            <a:endParaRPr dirty="0"/>
          </a:p>
        </p:txBody>
      </p:sp>
      <p:sp>
        <p:nvSpPr>
          <p:cNvPr id="296" name="Google Shape;296;p35"/>
          <p:cNvSpPr txBox="1">
            <a:spLocks noGrp="1"/>
          </p:cNvSpPr>
          <p:nvPr>
            <p:ph type="subTitle" idx="1"/>
          </p:nvPr>
        </p:nvSpPr>
        <p:spPr>
          <a:xfrm>
            <a:off x="4596860" y="1883603"/>
            <a:ext cx="3832800" cy="9273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50000"/>
                  </a:schemeClr>
                </a:solidFill>
              </a:rPr>
              <a:t>High-level description of our algorithmic approach and implementation details.</a:t>
            </a:r>
            <a:endParaRPr dirty="0">
              <a:solidFill>
                <a:schemeClr val="tx1">
                  <a:lumMod val="50000"/>
                </a:schemeClr>
              </a:solidFill>
            </a:endParaRPr>
          </a:p>
        </p:txBody>
      </p:sp>
      <p:sp>
        <p:nvSpPr>
          <p:cNvPr id="298" name="Google Shape;298;p35"/>
          <p:cNvSpPr/>
          <p:nvPr/>
        </p:nvSpPr>
        <p:spPr>
          <a:xfrm>
            <a:off x="3542176" y="512551"/>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714375" y="4072039"/>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35"/>
          <p:cNvCxnSpPr>
            <a:cxnSpLocks/>
            <a:stCxn id="298" idx="1"/>
          </p:cNvCxnSpPr>
          <p:nvPr/>
        </p:nvCxnSpPr>
        <p:spPr>
          <a:xfrm flipH="1">
            <a:off x="2407576" y="792001"/>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301" name="Google Shape;301;p35"/>
          <p:cNvCxnSpPr>
            <a:cxnSpLocks/>
            <a:stCxn id="299" idx="3"/>
          </p:cNvCxnSpPr>
          <p:nvPr/>
        </p:nvCxnSpPr>
        <p:spPr>
          <a:xfrm rot="10800000" flipH="1">
            <a:off x="1273275" y="3932389"/>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302" name="Google Shape;302;p35"/>
          <p:cNvGrpSpPr/>
          <p:nvPr/>
        </p:nvGrpSpPr>
        <p:grpSpPr>
          <a:xfrm>
            <a:off x="3680504" y="603920"/>
            <a:ext cx="282243" cy="376163"/>
            <a:chOff x="5194002" y="1511297"/>
            <a:chExt cx="259605" cy="346024"/>
          </a:xfrm>
        </p:grpSpPr>
        <p:sp>
          <p:nvSpPr>
            <p:cNvPr id="303" name="Google Shape;303;p35"/>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35"/>
          <p:cNvSpPr/>
          <p:nvPr/>
        </p:nvSpPr>
        <p:spPr>
          <a:xfrm>
            <a:off x="819803" y="4178025"/>
            <a:ext cx="348043" cy="34692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35"/>
          <p:cNvGrpSpPr/>
          <p:nvPr/>
        </p:nvGrpSpPr>
        <p:grpSpPr>
          <a:xfrm>
            <a:off x="8263605" y="512563"/>
            <a:ext cx="166034" cy="376156"/>
            <a:chOff x="690709" y="1212543"/>
            <a:chExt cx="222000" cy="502950"/>
          </a:xfrm>
        </p:grpSpPr>
        <p:sp>
          <p:nvSpPr>
            <p:cNvPr id="309" name="Google Shape;309;p35"/>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Θέση εικόνας 4">
            <a:extLst>
              <a:ext uri="{FF2B5EF4-FFF2-40B4-BE49-F238E27FC236}">
                <a16:creationId xmlns:a16="http://schemas.microsoft.com/office/drawing/2014/main" id="{E012953A-CC66-A545-B912-ED5318C77D22}"/>
              </a:ext>
            </a:extLst>
          </p:cNvPr>
          <p:cNvPicPr>
            <a:picLocks noGrp="1" noChangeAspect="1"/>
          </p:cNvPicPr>
          <p:nvPr>
            <p:ph type="pic" idx="2"/>
          </p:nvPr>
        </p:nvPicPr>
        <p:blipFill>
          <a:blip r:embed="rId3"/>
          <a:srcRect t="1001" b="1001"/>
          <a:stretch>
            <a:fillRect/>
          </a:stretch>
        </p:blipFill>
        <p:spPr>
          <a:xfrm>
            <a:off x="1049867" y="1245325"/>
            <a:ext cx="2741860" cy="2687064"/>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41"/>
          <p:cNvGrpSpPr/>
          <p:nvPr/>
        </p:nvGrpSpPr>
        <p:grpSpPr>
          <a:xfrm flipH="1">
            <a:off x="229849" y="623066"/>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Εικόνα 4">
            <a:extLst>
              <a:ext uri="{FF2B5EF4-FFF2-40B4-BE49-F238E27FC236}">
                <a16:creationId xmlns:a16="http://schemas.microsoft.com/office/drawing/2014/main" id="{BDB5AFDE-88FB-258E-7135-2121040F87F3}"/>
              </a:ext>
            </a:extLst>
          </p:cNvPr>
          <p:cNvPicPr>
            <a:picLocks noChangeAspect="1"/>
          </p:cNvPicPr>
          <p:nvPr/>
        </p:nvPicPr>
        <p:blipFill>
          <a:blip r:embed="rId3"/>
          <a:stretch>
            <a:fillRect/>
          </a:stretch>
        </p:blipFill>
        <p:spPr>
          <a:xfrm>
            <a:off x="1213179" y="1051484"/>
            <a:ext cx="6482428" cy="3646366"/>
          </a:xfrm>
          <a:prstGeom prst="rect">
            <a:avLst/>
          </a:prstGeom>
        </p:spPr>
      </p:pic>
      <p:sp>
        <p:nvSpPr>
          <p:cNvPr id="6" name="Google Shape;621;p50">
            <a:extLst>
              <a:ext uri="{FF2B5EF4-FFF2-40B4-BE49-F238E27FC236}">
                <a16:creationId xmlns:a16="http://schemas.microsoft.com/office/drawing/2014/main" id="{9FAF7C61-6725-DB20-11D2-7803E5F61C22}"/>
              </a:ext>
            </a:extLst>
          </p:cNvPr>
          <p:cNvSpPr txBox="1">
            <a:spLocks noGrp="1"/>
          </p:cNvSpPr>
          <p:nvPr>
            <p:ph type="title"/>
          </p:nvPr>
        </p:nvSpPr>
        <p:spPr>
          <a:xfrm>
            <a:off x="714300" y="368639"/>
            <a:ext cx="7715400" cy="5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dirty="0"/>
              <a:t>Our algorithm</a:t>
            </a:r>
            <a:endParaRPr sz="3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41"/>
          <p:cNvGrpSpPr/>
          <p:nvPr/>
        </p:nvGrpSpPr>
        <p:grpSpPr>
          <a:xfrm flipH="1">
            <a:off x="229849" y="623066"/>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621;p50">
            <a:extLst>
              <a:ext uri="{FF2B5EF4-FFF2-40B4-BE49-F238E27FC236}">
                <a16:creationId xmlns:a16="http://schemas.microsoft.com/office/drawing/2014/main" id="{9FAF7C61-6725-DB20-11D2-7803E5F61C22}"/>
              </a:ext>
            </a:extLst>
          </p:cNvPr>
          <p:cNvSpPr txBox="1">
            <a:spLocks noGrp="1"/>
          </p:cNvSpPr>
          <p:nvPr>
            <p:ph type="title"/>
          </p:nvPr>
        </p:nvSpPr>
        <p:spPr>
          <a:xfrm>
            <a:off x="714300" y="368639"/>
            <a:ext cx="7715400" cy="5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dirty="0"/>
              <a:t>Image capture</a:t>
            </a:r>
            <a:endParaRPr sz="3500" dirty="0"/>
          </a:p>
        </p:txBody>
      </p:sp>
      <p:pic>
        <p:nvPicPr>
          <p:cNvPr id="3" name="Εικόνα 2">
            <a:extLst>
              <a:ext uri="{FF2B5EF4-FFF2-40B4-BE49-F238E27FC236}">
                <a16:creationId xmlns:a16="http://schemas.microsoft.com/office/drawing/2014/main" id="{D00B23FF-53EA-1FC7-1C58-4E7E91488104}"/>
              </a:ext>
            </a:extLst>
          </p:cNvPr>
          <p:cNvPicPr>
            <a:picLocks noChangeAspect="1"/>
          </p:cNvPicPr>
          <p:nvPr/>
        </p:nvPicPr>
        <p:blipFill>
          <a:blip r:embed="rId3"/>
          <a:stretch>
            <a:fillRect/>
          </a:stretch>
        </p:blipFill>
        <p:spPr>
          <a:xfrm>
            <a:off x="1285780" y="1065502"/>
            <a:ext cx="6434667" cy="3619048"/>
          </a:xfrm>
          <a:prstGeom prst="rect">
            <a:avLst/>
          </a:prstGeom>
        </p:spPr>
      </p:pic>
    </p:spTree>
    <p:extLst>
      <p:ext uri="{BB962C8B-B14F-4D97-AF65-F5344CB8AC3E}">
        <p14:creationId xmlns:p14="http://schemas.microsoft.com/office/powerpoint/2010/main" val="1924253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41"/>
          <p:cNvGrpSpPr/>
          <p:nvPr/>
        </p:nvGrpSpPr>
        <p:grpSpPr>
          <a:xfrm flipH="1">
            <a:off x="229849" y="623066"/>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621;p50">
            <a:extLst>
              <a:ext uri="{FF2B5EF4-FFF2-40B4-BE49-F238E27FC236}">
                <a16:creationId xmlns:a16="http://schemas.microsoft.com/office/drawing/2014/main" id="{9FAF7C61-6725-DB20-11D2-7803E5F61C22}"/>
              </a:ext>
            </a:extLst>
          </p:cNvPr>
          <p:cNvSpPr txBox="1">
            <a:spLocks noGrp="1"/>
          </p:cNvSpPr>
          <p:nvPr>
            <p:ph type="title"/>
          </p:nvPr>
        </p:nvSpPr>
        <p:spPr>
          <a:xfrm>
            <a:off x="714300" y="368639"/>
            <a:ext cx="7715400" cy="5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dirty="0"/>
              <a:t>Feature detection and matching</a:t>
            </a:r>
            <a:endParaRPr sz="3500" dirty="0"/>
          </a:p>
        </p:txBody>
      </p:sp>
      <p:pic>
        <p:nvPicPr>
          <p:cNvPr id="4" name="Εικόνα 3">
            <a:extLst>
              <a:ext uri="{FF2B5EF4-FFF2-40B4-BE49-F238E27FC236}">
                <a16:creationId xmlns:a16="http://schemas.microsoft.com/office/drawing/2014/main" id="{6A51CAEB-F157-38CD-CC71-7869D81ECD57}"/>
              </a:ext>
            </a:extLst>
          </p:cNvPr>
          <p:cNvPicPr>
            <a:picLocks noChangeAspect="1"/>
          </p:cNvPicPr>
          <p:nvPr/>
        </p:nvPicPr>
        <p:blipFill>
          <a:blip r:embed="rId3"/>
          <a:stretch>
            <a:fillRect/>
          </a:stretch>
        </p:blipFill>
        <p:spPr>
          <a:xfrm>
            <a:off x="1524000" y="1172807"/>
            <a:ext cx="6096000" cy="3428571"/>
          </a:xfrm>
          <a:prstGeom prst="rect">
            <a:avLst/>
          </a:prstGeom>
        </p:spPr>
      </p:pic>
    </p:spTree>
    <p:extLst>
      <p:ext uri="{BB962C8B-B14F-4D97-AF65-F5344CB8AC3E}">
        <p14:creationId xmlns:p14="http://schemas.microsoft.com/office/powerpoint/2010/main" val="1658264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41"/>
          <p:cNvGrpSpPr/>
          <p:nvPr/>
        </p:nvGrpSpPr>
        <p:grpSpPr>
          <a:xfrm flipH="1">
            <a:off x="229849" y="623066"/>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621;p50">
            <a:extLst>
              <a:ext uri="{FF2B5EF4-FFF2-40B4-BE49-F238E27FC236}">
                <a16:creationId xmlns:a16="http://schemas.microsoft.com/office/drawing/2014/main" id="{9FAF7C61-6725-DB20-11D2-7803E5F61C22}"/>
              </a:ext>
            </a:extLst>
          </p:cNvPr>
          <p:cNvSpPr txBox="1">
            <a:spLocks noGrp="1"/>
          </p:cNvSpPr>
          <p:nvPr>
            <p:ph type="title"/>
          </p:nvPr>
        </p:nvSpPr>
        <p:spPr>
          <a:xfrm>
            <a:off x="714300" y="368639"/>
            <a:ext cx="7715400" cy="5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dirty="0"/>
              <a:t>Coordinate assignment</a:t>
            </a:r>
            <a:endParaRPr sz="3500" dirty="0"/>
          </a:p>
        </p:txBody>
      </p:sp>
      <p:pic>
        <p:nvPicPr>
          <p:cNvPr id="3" name="Εικόνα 2">
            <a:extLst>
              <a:ext uri="{FF2B5EF4-FFF2-40B4-BE49-F238E27FC236}">
                <a16:creationId xmlns:a16="http://schemas.microsoft.com/office/drawing/2014/main" id="{CA0DFC35-288C-BFF3-787D-1CD2CB7C3F27}"/>
              </a:ext>
            </a:extLst>
          </p:cNvPr>
          <p:cNvPicPr>
            <a:picLocks noChangeAspect="1"/>
          </p:cNvPicPr>
          <p:nvPr/>
        </p:nvPicPr>
        <p:blipFill>
          <a:blip r:embed="rId3"/>
          <a:stretch>
            <a:fillRect/>
          </a:stretch>
        </p:blipFill>
        <p:spPr>
          <a:xfrm>
            <a:off x="1542627" y="1220564"/>
            <a:ext cx="6058746" cy="3172268"/>
          </a:xfrm>
          <a:prstGeom prst="rect">
            <a:avLst/>
          </a:prstGeom>
        </p:spPr>
      </p:pic>
    </p:spTree>
    <p:extLst>
      <p:ext uri="{BB962C8B-B14F-4D97-AF65-F5344CB8AC3E}">
        <p14:creationId xmlns:p14="http://schemas.microsoft.com/office/powerpoint/2010/main" val="1794041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41"/>
          <p:cNvGrpSpPr/>
          <p:nvPr/>
        </p:nvGrpSpPr>
        <p:grpSpPr>
          <a:xfrm flipH="1">
            <a:off x="229849" y="623066"/>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621;p50">
            <a:extLst>
              <a:ext uri="{FF2B5EF4-FFF2-40B4-BE49-F238E27FC236}">
                <a16:creationId xmlns:a16="http://schemas.microsoft.com/office/drawing/2014/main" id="{9FAF7C61-6725-DB20-11D2-7803E5F61C22}"/>
              </a:ext>
            </a:extLst>
          </p:cNvPr>
          <p:cNvSpPr txBox="1">
            <a:spLocks noGrp="1"/>
          </p:cNvSpPr>
          <p:nvPr>
            <p:ph type="title"/>
          </p:nvPr>
        </p:nvSpPr>
        <p:spPr>
          <a:xfrm>
            <a:off x="714300" y="368639"/>
            <a:ext cx="7715400" cy="5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dirty="0"/>
              <a:t>Drone positioning</a:t>
            </a:r>
            <a:endParaRPr sz="3500" dirty="0"/>
          </a:p>
        </p:txBody>
      </p:sp>
      <p:pic>
        <p:nvPicPr>
          <p:cNvPr id="4" name="Εικόνα 3">
            <a:extLst>
              <a:ext uri="{FF2B5EF4-FFF2-40B4-BE49-F238E27FC236}">
                <a16:creationId xmlns:a16="http://schemas.microsoft.com/office/drawing/2014/main" id="{1944A27E-8DF3-B3CB-F3A0-EF204F5C9747}"/>
              </a:ext>
            </a:extLst>
          </p:cNvPr>
          <p:cNvPicPr>
            <a:picLocks noChangeAspect="1"/>
          </p:cNvPicPr>
          <p:nvPr/>
        </p:nvPicPr>
        <p:blipFill>
          <a:blip r:embed="rId3"/>
          <a:stretch>
            <a:fillRect/>
          </a:stretch>
        </p:blipFill>
        <p:spPr>
          <a:xfrm>
            <a:off x="1595022" y="1122661"/>
            <a:ext cx="5953956" cy="3048425"/>
          </a:xfrm>
          <a:prstGeom prst="rect">
            <a:avLst/>
          </a:prstGeom>
        </p:spPr>
      </p:pic>
    </p:spTree>
    <p:extLst>
      <p:ext uri="{BB962C8B-B14F-4D97-AF65-F5344CB8AC3E}">
        <p14:creationId xmlns:p14="http://schemas.microsoft.com/office/powerpoint/2010/main" val="23860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p:nvPr/>
        </p:nvSpPr>
        <p:spPr>
          <a:xfrm>
            <a:off x="942975" y="1134700"/>
            <a:ext cx="2777100" cy="2721600"/>
          </a:xfrm>
          <a:prstGeom prst="roundRect">
            <a:avLst>
              <a:gd name="adj" fmla="val 16667"/>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txBox="1">
            <a:spLocks noGrp="1"/>
          </p:cNvSpPr>
          <p:nvPr>
            <p:ph type="title"/>
          </p:nvPr>
        </p:nvSpPr>
        <p:spPr>
          <a:xfrm>
            <a:off x="5423927" y="1015308"/>
            <a:ext cx="2968500" cy="61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Camera parameters</a:t>
            </a:r>
            <a:endParaRPr dirty="0"/>
          </a:p>
        </p:txBody>
      </p:sp>
      <p:sp>
        <p:nvSpPr>
          <p:cNvPr id="331" name="Google Shape;331;p37"/>
          <p:cNvSpPr txBox="1">
            <a:spLocks noGrp="1"/>
          </p:cNvSpPr>
          <p:nvPr>
            <p:ph type="body" idx="1"/>
          </p:nvPr>
        </p:nvSpPr>
        <p:spPr>
          <a:xfrm>
            <a:off x="5423927" y="1692882"/>
            <a:ext cx="2968500" cy="2163417"/>
          </a:xfrm>
          <a:prstGeom prst="rect">
            <a:avLst/>
          </a:prstGeom>
        </p:spPr>
        <p:txBody>
          <a:bodyPr spcFirstLastPara="1" wrap="square" lIns="91425" tIns="91425" rIns="91425" bIns="91425" anchor="t" anchorCtr="0">
            <a:noAutofit/>
          </a:bodyPr>
          <a:lstStyle/>
          <a:p>
            <a:pPr marL="285750" indent="-285750"/>
            <a:r>
              <a:rPr lang="en-US" dirty="0">
                <a:solidFill>
                  <a:schemeClr val="tx1">
                    <a:lumMod val="50000"/>
                  </a:schemeClr>
                </a:solidFill>
              </a:rPr>
              <a:t>The camera position is under the drone and has an orientation of 90 degrees, meaning it faces downwards to the ground.</a:t>
            </a:r>
          </a:p>
          <a:p>
            <a:pPr marL="285750" indent="-285750"/>
            <a:r>
              <a:rPr lang="en-US" dirty="0">
                <a:solidFill>
                  <a:schemeClr val="tx1">
                    <a:lumMod val="50000"/>
                  </a:schemeClr>
                </a:solidFill>
              </a:rPr>
              <a:t>HFOV = 90 degrees.</a:t>
            </a:r>
          </a:p>
          <a:p>
            <a:pPr marL="285750" indent="-285750"/>
            <a:r>
              <a:rPr lang="en-US" dirty="0">
                <a:solidFill>
                  <a:schemeClr val="tx1">
                    <a:lumMod val="50000"/>
                  </a:schemeClr>
                </a:solidFill>
              </a:rPr>
              <a:t>VFOV </a:t>
            </a:r>
            <a:r>
              <a:rPr lang="en-US" b="0" i="0" dirty="0">
                <a:solidFill>
                  <a:schemeClr val="tx1">
                    <a:lumMod val="50000"/>
                  </a:schemeClr>
                </a:solidFill>
                <a:effectLst/>
                <a:highlight>
                  <a:srgbClr val="FFFFFF"/>
                </a:highlight>
                <a:latin typeface="Georgia" panose="02040502050405020303" pitchFamily="18" charset="0"/>
              </a:rPr>
              <a:t>≈ </a:t>
            </a:r>
            <a:r>
              <a:rPr lang="en-US" dirty="0">
                <a:solidFill>
                  <a:schemeClr val="tx1">
                    <a:lumMod val="50000"/>
                  </a:schemeClr>
                </a:solidFill>
              </a:rPr>
              <a:t>58.7 degrees.</a:t>
            </a:r>
          </a:p>
          <a:p>
            <a:pPr marL="285750" indent="-285750"/>
            <a:r>
              <a:rPr lang="en-US" dirty="0">
                <a:solidFill>
                  <a:schemeClr val="tx1">
                    <a:lumMod val="50000"/>
                  </a:schemeClr>
                </a:solidFill>
              </a:rPr>
              <a:t>Image Resolution = 1280x720.</a:t>
            </a:r>
          </a:p>
          <a:p>
            <a:pPr marL="285750" indent="-285750"/>
            <a:r>
              <a:rPr lang="en-US" dirty="0">
                <a:solidFill>
                  <a:schemeClr val="tx1">
                    <a:lumMod val="50000"/>
                  </a:schemeClr>
                </a:solidFill>
              </a:rPr>
              <a:t>30 fps update rate</a:t>
            </a:r>
            <a:endParaRPr dirty="0">
              <a:solidFill>
                <a:schemeClr val="tx1">
                  <a:lumMod val="50000"/>
                </a:schemeClr>
              </a:solidFill>
            </a:endParaRPr>
          </a:p>
        </p:txBody>
      </p:sp>
      <p:sp>
        <p:nvSpPr>
          <p:cNvPr id="333" name="Google Shape;333;p37"/>
          <p:cNvSpPr/>
          <p:nvPr/>
        </p:nvSpPr>
        <p:spPr>
          <a:xfrm>
            <a:off x="3847485" y="510752"/>
            <a:ext cx="967136" cy="961802"/>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7"/>
          <p:cNvGrpSpPr/>
          <p:nvPr/>
        </p:nvGrpSpPr>
        <p:grpSpPr>
          <a:xfrm>
            <a:off x="4184499" y="4204330"/>
            <a:ext cx="397281" cy="428418"/>
            <a:chOff x="1271525" y="4920325"/>
            <a:chExt cx="655039" cy="706378"/>
          </a:xfrm>
        </p:grpSpPr>
        <p:sp>
          <p:nvSpPr>
            <p:cNvPr id="335" name="Google Shape;335;p37"/>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Θέση εικόνας 5">
            <a:extLst>
              <a:ext uri="{FF2B5EF4-FFF2-40B4-BE49-F238E27FC236}">
                <a16:creationId xmlns:a16="http://schemas.microsoft.com/office/drawing/2014/main" id="{9F408CB2-AEFF-F8E1-4964-3B0FCC10716A}"/>
              </a:ext>
            </a:extLst>
          </p:cNvPr>
          <p:cNvPicPr>
            <a:picLocks noGrp="1" noChangeAspect="1"/>
          </p:cNvPicPr>
          <p:nvPr>
            <p:ph type="pic" idx="2"/>
          </p:nvPr>
        </p:nvPicPr>
        <p:blipFill>
          <a:blip r:embed="rId3"/>
          <a:srcRect l="1980" r="1980"/>
          <a:stretch>
            <a:fillRect/>
          </a:stretch>
        </p:blipFill>
        <p:spPr>
          <a:xfrm>
            <a:off x="942975" y="1135063"/>
            <a:ext cx="2776538" cy="272097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3" name="Τίτλος 2">
            <a:extLst>
              <a:ext uri="{FF2B5EF4-FFF2-40B4-BE49-F238E27FC236}">
                <a16:creationId xmlns:a16="http://schemas.microsoft.com/office/drawing/2014/main" id="{B3250592-4584-8EAD-CB47-59F82E0344AB}"/>
              </a:ext>
            </a:extLst>
          </p:cNvPr>
          <p:cNvSpPr>
            <a:spLocks noGrp="1"/>
          </p:cNvSpPr>
          <p:nvPr>
            <p:ph type="title"/>
          </p:nvPr>
        </p:nvSpPr>
        <p:spPr>
          <a:xfrm>
            <a:off x="714300" y="435328"/>
            <a:ext cx="7715400" cy="541800"/>
          </a:xfrm>
        </p:spPr>
        <p:txBody>
          <a:bodyPr/>
          <a:lstStyle/>
          <a:p>
            <a:r>
              <a:rPr lang="en-US" dirty="0"/>
              <a:t>Introduction</a:t>
            </a:r>
          </a:p>
        </p:txBody>
      </p:sp>
      <p:sp>
        <p:nvSpPr>
          <p:cNvPr id="4" name="TextBox 3">
            <a:extLst>
              <a:ext uri="{FF2B5EF4-FFF2-40B4-BE49-F238E27FC236}">
                <a16:creationId xmlns:a16="http://schemas.microsoft.com/office/drawing/2014/main" id="{9B0127D8-AB87-6683-4C48-80A8EACC979A}"/>
              </a:ext>
            </a:extLst>
          </p:cNvPr>
          <p:cNvSpPr txBox="1"/>
          <p:nvPr/>
        </p:nvSpPr>
        <p:spPr>
          <a:xfrm>
            <a:off x="714300" y="1171366"/>
            <a:ext cx="8034589"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Drones, also known as Unmanned Aerial Vehicles (UAVs) are increasingly important for various applications. </a:t>
            </a:r>
          </a:p>
          <a:p>
            <a:pPr marL="285750" indent="-285750">
              <a:buFont typeface="Arial" panose="020B0604020202020204" pitchFamily="34" charset="0"/>
              <a:buChar char="•"/>
            </a:pPr>
            <a:r>
              <a:rPr lang="en-US" sz="1600" dirty="0"/>
              <a:t>These apps require accurate and dependable navigation features, typically supplied by </a:t>
            </a:r>
            <a:r>
              <a:rPr lang="en-US" sz="1600" b="1" dirty="0"/>
              <a:t>Global Positioning Systems (GPS). </a:t>
            </a:r>
          </a:p>
          <a:p>
            <a:pPr marL="285750" indent="-285750">
              <a:buFont typeface="Arial" panose="020B0604020202020204" pitchFamily="34" charset="0"/>
              <a:buChar char="•"/>
            </a:pPr>
            <a:r>
              <a:rPr lang="en-US" sz="1600" dirty="0"/>
              <a:t>Conventional GPS systems, although widely used and reliable, can be affected by different disturbances like physical barriers, buildings, thick foliage, or bad weather. </a:t>
            </a:r>
          </a:p>
          <a:p>
            <a:pPr marL="285750" indent="-285750">
              <a:buFont typeface="Arial" panose="020B0604020202020204" pitchFamily="34" charset="0"/>
              <a:buChar char="•"/>
            </a:pPr>
            <a:r>
              <a:rPr lang="en-US" sz="1600" dirty="0"/>
              <a:t>If a drone loses its GPS signal, it often does not have another way to navigate, resulting in emergency landings in possibly unsafe or unplanned areas, like rough terrains, bodies of water, or even populated spaces. </a:t>
            </a:r>
          </a:p>
          <a:p>
            <a:pPr marL="285750" indent="-285750">
              <a:buFont typeface="Arial" panose="020B0604020202020204" pitchFamily="34" charset="0"/>
              <a:buChar char="•"/>
            </a:pPr>
            <a:r>
              <a:rPr lang="en-US" sz="1600" dirty="0"/>
              <a:t>Thus, not having a dependable backup navigation system can lead to failure of the mission, loss of important data, and significant financial setbacks.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41"/>
          <p:cNvGrpSpPr/>
          <p:nvPr/>
        </p:nvGrpSpPr>
        <p:grpSpPr>
          <a:xfrm flipH="1">
            <a:off x="229849" y="623066"/>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621;p50">
            <a:extLst>
              <a:ext uri="{FF2B5EF4-FFF2-40B4-BE49-F238E27FC236}">
                <a16:creationId xmlns:a16="http://schemas.microsoft.com/office/drawing/2014/main" id="{9FAF7C61-6725-DB20-11D2-7803E5F61C22}"/>
              </a:ext>
            </a:extLst>
          </p:cNvPr>
          <p:cNvSpPr txBox="1">
            <a:spLocks noGrp="1"/>
          </p:cNvSpPr>
          <p:nvPr>
            <p:ph type="title"/>
          </p:nvPr>
        </p:nvSpPr>
        <p:spPr>
          <a:xfrm>
            <a:off x="714300" y="368639"/>
            <a:ext cx="7715400" cy="5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dirty="0"/>
              <a:t>Data structure for coordinate assignment</a:t>
            </a:r>
            <a:endParaRPr sz="3500" dirty="0"/>
          </a:p>
        </p:txBody>
      </p:sp>
      <p:pic>
        <p:nvPicPr>
          <p:cNvPr id="3" name="Εικόνα 2">
            <a:extLst>
              <a:ext uri="{FF2B5EF4-FFF2-40B4-BE49-F238E27FC236}">
                <a16:creationId xmlns:a16="http://schemas.microsoft.com/office/drawing/2014/main" id="{A581449F-DD05-1262-6546-34092933A158}"/>
              </a:ext>
            </a:extLst>
          </p:cNvPr>
          <p:cNvPicPr>
            <a:picLocks noChangeAspect="1"/>
          </p:cNvPicPr>
          <p:nvPr/>
        </p:nvPicPr>
        <p:blipFill>
          <a:blip r:embed="rId3"/>
          <a:stretch>
            <a:fillRect/>
          </a:stretch>
        </p:blipFill>
        <p:spPr>
          <a:xfrm>
            <a:off x="1153943" y="971957"/>
            <a:ext cx="6600900" cy="3712542"/>
          </a:xfrm>
          <a:prstGeom prst="rect">
            <a:avLst/>
          </a:prstGeom>
        </p:spPr>
      </p:pic>
    </p:spTree>
    <p:extLst>
      <p:ext uri="{BB962C8B-B14F-4D97-AF65-F5344CB8AC3E}">
        <p14:creationId xmlns:p14="http://schemas.microsoft.com/office/powerpoint/2010/main" val="1251650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41"/>
          <p:cNvGrpSpPr/>
          <p:nvPr/>
        </p:nvGrpSpPr>
        <p:grpSpPr>
          <a:xfrm flipH="1">
            <a:off x="229849" y="623066"/>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621;p50">
            <a:extLst>
              <a:ext uri="{FF2B5EF4-FFF2-40B4-BE49-F238E27FC236}">
                <a16:creationId xmlns:a16="http://schemas.microsoft.com/office/drawing/2014/main" id="{9FAF7C61-6725-DB20-11D2-7803E5F61C22}"/>
              </a:ext>
            </a:extLst>
          </p:cNvPr>
          <p:cNvSpPr txBox="1">
            <a:spLocks noGrp="1"/>
          </p:cNvSpPr>
          <p:nvPr>
            <p:ph type="title"/>
          </p:nvPr>
        </p:nvSpPr>
        <p:spPr>
          <a:xfrm>
            <a:off x="714300" y="368639"/>
            <a:ext cx="7715400" cy="5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dirty="0"/>
              <a:t>Data structure for drone positioning</a:t>
            </a:r>
            <a:endParaRPr sz="3500" dirty="0"/>
          </a:p>
        </p:txBody>
      </p:sp>
      <p:pic>
        <p:nvPicPr>
          <p:cNvPr id="4" name="Εικόνα 3">
            <a:extLst>
              <a:ext uri="{FF2B5EF4-FFF2-40B4-BE49-F238E27FC236}">
                <a16:creationId xmlns:a16="http://schemas.microsoft.com/office/drawing/2014/main" id="{B8623E63-5894-090C-0262-2313DBDCE1A2}"/>
              </a:ext>
            </a:extLst>
          </p:cNvPr>
          <p:cNvPicPr>
            <a:picLocks noChangeAspect="1"/>
          </p:cNvPicPr>
          <p:nvPr/>
        </p:nvPicPr>
        <p:blipFill>
          <a:blip r:embed="rId3"/>
          <a:stretch>
            <a:fillRect/>
          </a:stretch>
        </p:blipFill>
        <p:spPr>
          <a:xfrm>
            <a:off x="1202266" y="971957"/>
            <a:ext cx="6739467" cy="3790476"/>
          </a:xfrm>
          <a:prstGeom prst="rect">
            <a:avLst/>
          </a:prstGeom>
        </p:spPr>
      </p:pic>
    </p:spTree>
    <p:extLst>
      <p:ext uri="{BB962C8B-B14F-4D97-AF65-F5344CB8AC3E}">
        <p14:creationId xmlns:p14="http://schemas.microsoft.com/office/powerpoint/2010/main" val="4182470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341" name="Google Shape;341;p38"/>
          <p:cNvGrpSpPr/>
          <p:nvPr/>
        </p:nvGrpSpPr>
        <p:grpSpPr>
          <a:xfrm>
            <a:off x="4612714" y="3175932"/>
            <a:ext cx="1443809" cy="1442362"/>
            <a:chOff x="2497275" y="2744159"/>
            <a:chExt cx="370930" cy="370549"/>
          </a:xfrm>
        </p:grpSpPr>
        <p:sp>
          <p:nvSpPr>
            <p:cNvPr id="342" name="Google Shape;342;p38"/>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8"/>
          <p:cNvSpPr/>
          <p:nvPr/>
        </p:nvSpPr>
        <p:spPr>
          <a:xfrm>
            <a:off x="5423925" y="1134700"/>
            <a:ext cx="2777100" cy="2721600"/>
          </a:xfrm>
          <a:prstGeom prst="roundRect">
            <a:avLst>
              <a:gd name="adj" fmla="val 16667"/>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txBox="1">
            <a:spLocks noGrp="1"/>
          </p:cNvSpPr>
          <p:nvPr>
            <p:ph type="title"/>
          </p:nvPr>
        </p:nvSpPr>
        <p:spPr>
          <a:xfrm>
            <a:off x="869807" y="1869249"/>
            <a:ext cx="3702193" cy="61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Experimental setup</a:t>
            </a:r>
            <a:endParaRPr dirty="0"/>
          </a:p>
        </p:txBody>
      </p:sp>
      <p:sp>
        <p:nvSpPr>
          <p:cNvPr id="351" name="Google Shape;351;p38"/>
          <p:cNvSpPr txBox="1">
            <a:spLocks noGrp="1"/>
          </p:cNvSpPr>
          <p:nvPr>
            <p:ph type="body" idx="1"/>
          </p:nvPr>
        </p:nvSpPr>
        <p:spPr>
          <a:xfrm>
            <a:off x="869807" y="2558232"/>
            <a:ext cx="3043858" cy="617700"/>
          </a:xfrm>
          <a:prstGeom prst="rect">
            <a:avLst/>
          </a:prstGeom>
        </p:spPr>
        <p:txBody>
          <a:bodyPr spcFirstLastPara="1" wrap="square" lIns="91425" tIns="91425" rIns="91425" bIns="91425" anchor="t" anchorCtr="0">
            <a:noAutofit/>
          </a:bodyPr>
          <a:lstStyle/>
          <a:p>
            <a:pPr marL="0" indent="0">
              <a:buNone/>
            </a:pPr>
            <a:r>
              <a:rPr lang="en-US" dirty="0"/>
              <a:t>ArduPilot SITL, Gazebo simulation environment and testing scenarios.</a:t>
            </a:r>
            <a:endParaRPr dirty="0"/>
          </a:p>
        </p:txBody>
      </p:sp>
      <p:grpSp>
        <p:nvGrpSpPr>
          <p:cNvPr id="352" name="Google Shape;352;p38"/>
          <p:cNvGrpSpPr/>
          <p:nvPr/>
        </p:nvGrpSpPr>
        <p:grpSpPr>
          <a:xfrm flipH="1">
            <a:off x="4930849" y="633573"/>
            <a:ext cx="397281" cy="428418"/>
            <a:chOff x="1271525" y="4920325"/>
            <a:chExt cx="655039" cy="706378"/>
          </a:xfrm>
        </p:grpSpPr>
        <p:sp>
          <p:nvSpPr>
            <p:cNvPr id="353" name="Google Shape;353;p38"/>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Θέση εικόνας 4">
            <a:extLst>
              <a:ext uri="{FF2B5EF4-FFF2-40B4-BE49-F238E27FC236}">
                <a16:creationId xmlns:a16="http://schemas.microsoft.com/office/drawing/2014/main" id="{21E20223-E7B3-4BFF-2548-CFE2A6A95169}"/>
              </a:ext>
            </a:extLst>
          </p:cNvPr>
          <p:cNvPicPr>
            <a:picLocks noGrp="1" noChangeAspect="1"/>
          </p:cNvPicPr>
          <p:nvPr>
            <p:ph type="pic" idx="2"/>
          </p:nvPr>
        </p:nvPicPr>
        <p:blipFill>
          <a:blip r:embed="rId3"/>
          <a:srcRect l="1980" r="1980"/>
          <a:stretch>
            <a:fillRect/>
          </a:stretch>
        </p:blipFill>
        <p:spPr>
          <a:xfrm>
            <a:off x="5450223" y="1210894"/>
            <a:ext cx="2625402" cy="2572934"/>
          </a:xfrm>
        </p:spPr>
      </p:pic>
    </p:spTree>
    <p:extLst>
      <p:ext uri="{BB962C8B-B14F-4D97-AF65-F5344CB8AC3E}">
        <p14:creationId xmlns:p14="http://schemas.microsoft.com/office/powerpoint/2010/main" val="347989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ArduPilot SITL</a:t>
            </a:r>
            <a:endParaRPr dirty="0"/>
          </a:p>
        </p:txBody>
      </p:sp>
      <p:grpSp>
        <p:nvGrpSpPr>
          <p:cNvPr id="537" name="Google Shape;537;p46"/>
          <p:cNvGrpSpPr/>
          <p:nvPr/>
        </p:nvGrpSpPr>
        <p:grpSpPr>
          <a:xfrm rot="-5400000">
            <a:off x="456749" y="4188901"/>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4">
            <a:extLst>
              <a:ext uri="{FF2B5EF4-FFF2-40B4-BE49-F238E27FC236}">
                <a16:creationId xmlns:a16="http://schemas.microsoft.com/office/drawing/2014/main" id="{632E1566-9B0A-5E12-17C0-9BC267D6D936}"/>
              </a:ext>
            </a:extLst>
          </p:cNvPr>
          <p:cNvSpPr>
            <a:spLocks noGrp="1" noChangeArrowheads="1"/>
          </p:cNvSpPr>
          <p:nvPr>
            <p:ph type="subTitle" idx="1"/>
          </p:nvPr>
        </p:nvSpPr>
        <p:spPr bwMode="auto">
          <a:xfrm>
            <a:off x="735364" y="1093541"/>
            <a:ext cx="7673272"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lumMod val="5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lumMod val="50000"/>
                  </a:schemeClr>
                </a:solidFill>
                <a:effectLst/>
                <a:latin typeface="Arial" panose="020B0604020202020204" pitchFamily="34" charset="0"/>
              </a:rPr>
              <a:t>ArduPilot SITL (Software In The Loop) simulates </a:t>
            </a:r>
            <a:r>
              <a:rPr kumimoji="0" lang="en-US" altLang="en-US" sz="1600" b="0" i="0" u="none" strike="noStrike" cap="none" normalizeH="0" baseline="0" dirty="0" err="1">
                <a:ln>
                  <a:noFill/>
                </a:ln>
                <a:solidFill>
                  <a:schemeClr val="tx1">
                    <a:lumMod val="50000"/>
                  </a:schemeClr>
                </a:solidFill>
                <a:effectLst/>
                <a:latin typeface="Arial" panose="020B0604020202020204" pitchFamily="34" charset="0"/>
              </a:rPr>
              <a:t>ArduPilot’s</a:t>
            </a:r>
            <a:r>
              <a:rPr kumimoji="0" lang="en-US" altLang="en-US" sz="1600" b="0" i="0" u="none" strike="noStrike" cap="none" normalizeH="0" baseline="0" dirty="0">
                <a:ln>
                  <a:noFill/>
                </a:ln>
                <a:solidFill>
                  <a:schemeClr val="tx1">
                    <a:lumMod val="50000"/>
                  </a:schemeClr>
                </a:solidFill>
                <a:effectLst/>
                <a:latin typeface="Arial" panose="020B0604020202020204" pitchFamily="34" charset="0"/>
              </a:rPr>
              <a:t> autopilot software on a computer without the use of hardware.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lumMod val="50000"/>
                  </a:schemeClr>
                </a:solidFill>
                <a:effectLst/>
                <a:latin typeface="Arial" panose="020B0604020202020204" pitchFamily="34" charset="0"/>
              </a:rPr>
              <a:t>Compiles autopilot code with a standard C++ compiler to create a native executable.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lumMod val="50000"/>
                  </a:schemeClr>
                </a:solidFill>
                <a:effectLst/>
                <a:latin typeface="Arial" panose="020B0604020202020204" pitchFamily="34" charset="0"/>
              </a:rPr>
              <a:t>Crucial for testing and development, allowing replication of planes, copters, and ground rovers.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lumMod val="50000"/>
                  </a:schemeClr>
                </a:solidFill>
                <a:effectLst/>
                <a:latin typeface="Arial" panose="020B0604020202020204" pitchFamily="34" charset="0"/>
              </a:rPr>
              <a:t>Can connect to other simulators for advanced physics, graphics, and complex scenario testing.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lumMod val="50000"/>
                  </a:schemeClr>
                </a:solidFill>
                <a:effectLst/>
                <a:latin typeface="Arial" panose="020B0604020202020204" pitchFamily="34" charset="0"/>
              </a:rPr>
              <a:t>Supports emulation of various sensors and peripherals for testing sensor fusion algorithms.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lumMod val="50000"/>
                  </a:schemeClr>
                </a:solidFill>
                <a:effectLst/>
                <a:latin typeface="Arial" panose="020B0604020202020204" pitchFamily="34" charset="0"/>
              </a:rPr>
              <a:t>Used to simulate the autopilot control system of a drone for flight and navigation. </a:t>
            </a:r>
          </a:p>
        </p:txBody>
      </p:sp>
      <p:grpSp>
        <p:nvGrpSpPr>
          <p:cNvPr id="2" name="Google Shape;537;p46">
            <a:extLst>
              <a:ext uri="{FF2B5EF4-FFF2-40B4-BE49-F238E27FC236}">
                <a16:creationId xmlns:a16="http://schemas.microsoft.com/office/drawing/2014/main" id="{1FD8F09D-2A7D-9AA5-E2E7-27FCEF52F918}"/>
              </a:ext>
            </a:extLst>
          </p:cNvPr>
          <p:cNvGrpSpPr/>
          <p:nvPr/>
        </p:nvGrpSpPr>
        <p:grpSpPr>
          <a:xfrm rot="5400000">
            <a:off x="8193086" y="1005758"/>
            <a:ext cx="431100" cy="449402"/>
            <a:chOff x="7025787" y="2427970"/>
            <a:chExt cx="493475" cy="514425"/>
          </a:xfrm>
        </p:grpSpPr>
        <p:sp>
          <p:nvSpPr>
            <p:cNvPr id="3" name="Google Shape;538;p46">
              <a:extLst>
                <a:ext uri="{FF2B5EF4-FFF2-40B4-BE49-F238E27FC236}">
                  <a16:creationId xmlns:a16="http://schemas.microsoft.com/office/drawing/2014/main" id="{8B26EE57-486A-E9E1-BB34-D87C22CBD410}"/>
                </a:ext>
              </a:extLst>
            </p:cNvPr>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9;p46">
              <a:extLst>
                <a:ext uri="{FF2B5EF4-FFF2-40B4-BE49-F238E27FC236}">
                  <a16:creationId xmlns:a16="http://schemas.microsoft.com/office/drawing/2014/main" id="{41C65B03-CDBA-DCF7-CFF7-6645F1511F87}"/>
                </a:ext>
              </a:extLst>
            </p:cNvPr>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0;p46">
              <a:extLst>
                <a:ext uri="{FF2B5EF4-FFF2-40B4-BE49-F238E27FC236}">
                  <a16:creationId xmlns:a16="http://schemas.microsoft.com/office/drawing/2014/main" id="{669DB1D3-0689-E98C-6E4A-8A633178EACD}"/>
                </a:ext>
              </a:extLst>
            </p:cNvPr>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4713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Gazebo simulation environment</a:t>
            </a:r>
            <a:endParaRPr dirty="0"/>
          </a:p>
        </p:txBody>
      </p:sp>
      <p:grpSp>
        <p:nvGrpSpPr>
          <p:cNvPr id="537" name="Google Shape;537;p46"/>
          <p:cNvGrpSpPr/>
          <p:nvPr/>
        </p:nvGrpSpPr>
        <p:grpSpPr>
          <a:xfrm rot="-5400000">
            <a:off x="723523" y="4192508"/>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4">
            <a:extLst>
              <a:ext uri="{FF2B5EF4-FFF2-40B4-BE49-F238E27FC236}">
                <a16:creationId xmlns:a16="http://schemas.microsoft.com/office/drawing/2014/main" id="{632E1566-9B0A-5E12-17C0-9BC267D6D936}"/>
              </a:ext>
            </a:extLst>
          </p:cNvPr>
          <p:cNvSpPr>
            <a:spLocks noGrp="1" noChangeArrowheads="1"/>
          </p:cNvSpPr>
          <p:nvPr>
            <p:ph type="subTitle" idx="1"/>
          </p:nvPr>
        </p:nvSpPr>
        <p:spPr bwMode="auto">
          <a:xfrm>
            <a:off x="735364" y="1331488"/>
            <a:ext cx="767327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Gazebo is an open-source simulation environment for robotics testing and development.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Features advanced physics, 3D visualizations, and sensor models (e.g., cameras, IMUs).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Supports robot design modification using Simulation Description Format (SDF).</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Offers programmatic and graphical interfaces for simulation control.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Allows custom plugins for extended functionality and complex behaviors.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Integrates with Robot Operating System (ROS) for testing algorithms and robotic behaviors.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We used Gazebo to set up the experimental environment with a drone model.</a:t>
            </a:r>
            <a:endParaRPr kumimoji="0" lang="en-US" altLang="en-US" sz="1600" b="0" i="0" u="none" strike="noStrike" cap="none" normalizeH="0" baseline="0" dirty="0">
              <a:ln>
                <a:noFill/>
              </a:ln>
              <a:solidFill>
                <a:schemeClr val="tx1">
                  <a:lumMod val="50000"/>
                </a:schemeClr>
              </a:solidFill>
              <a:effectLst/>
              <a:latin typeface="+mj-lt"/>
            </a:endParaRPr>
          </a:p>
        </p:txBody>
      </p:sp>
    </p:spTree>
    <p:extLst>
      <p:ext uri="{BB962C8B-B14F-4D97-AF65-F5344CB8AC3E}">
        <p14:creationId xmlns:p14="http://schemas.microsoft.com/office/powerpoint/2010/main" val="2357112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5" name="Θέση εικόνας 4">
            <a:extLst>
              <a:ext uri="{FF2B5EF4-FFF2-40B4-BE49-F238E27FC236}">
                <a16:creationId xmlns:a16="http://schemas.microsoft.com/office/drawing/2014/main" id="{77B13EDE-E713-F7C7-7D47-4597D48E956B}"/>
              </a:ext>
            </a:extLst>
          </p:cNvPr>
          <p:cNvPicPr>
            <a:picLocks noGrp="1" noChangeAspect="1"/>
          </p:cNvPicPr>
          <p:nvPr>
            <p:ph type="pic" idx="2"/>
          </p:nvPr>
        </p:nvPicPr>
        <p:blipFill>
          <a:blip r:embed="rId3"/>
          <a:srcRect l="3467" r="3467"/>
          <a:stretch>
            <a:fillRect/>
          </a:stretch>
        </p:blipFill>
        <p:spPr/>
      </p:pic>
      <p:sp>
        <p:nvSpPr>
          <p:cNvPr id="425" name="Google Shape;425;p43"/>
          <p:cNvSpPr txBox="1">
            <a:spLocks noGrp="1"/>
          </p:cNvSpPr>
          <p:nvPr>
            <p:ph type="title"/>
          </p:nvPr>
        </p:nvSpPr>
        <p:spPr>
          <a:xfrm>
            <a:off x="601486" y="3988683"/>
            <a:ext cx="2423936" cy="47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Experimental setup</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Drone model</a:t>
            </a:r>
            <a:endParaRPr dirty="0"/>
          </a:p>
        </p:txBody>
      </p:sp>
      <p:grpSp>
        <p:nvGrpSpPr>
          <p:cNvPr id="537" name="Google Shape;537;p46"/>
          <p:cNvGrpSpPr/>
          <p:nvPr/>
        </p:nvGrpSpPr>
        <p:grpSpPr>
          <a:xfrm rot="-5400000">
            <a:off x="723523" y="4192508"/>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4">
            <a:extLst>
              <a:ext uri="{FF2B5EF4-FFF2-40B4-BE49-F238E27FC236}">
                <a16:creationId xmlns:a16="http://schemas.microsoft.com/office/drawing/2014/main" id="{632E1566-9B0A-5E12-17C0-9BC267D6D936}"/>
              </a:ext>
            </a:extLst>
          </p:cNvPr>
          <p:cNvSpPr>
            <a:spLocks noGrp="1" noChangeArrowheads="1"/>
          </p:cNvSpPr>
          <p:nvPr>
            <p:ph type="subTitle" idx="1"/>
          </p:nvPr>
        </p:nvSpPr>
        <p:spPr bwMode="auto">
          <a:xfrm>
            <a:off x="735364" y="1085268"/>
            <a:ext cx="767327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The IRIS quadcopter by 3D Robotics was chosen for executing and testing algorithms.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It is a ready-to-fly UAV with the advanced Pixhawk autopilot system.</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Features include multiple controls (RC, computer, phone, tablet), real-time telemetry, robust </a:t>
            </a:r>
            <a:r>
              <a:rPr lang="en-US" sz="1600" dirty="0" err="1">
                <a:solidFill>
                  <a:schemeClr val="tx1">
                    <a:lumMod val="50000"/>
                  </a:schemeClr>
                </a:solidFill>
                <a:latin typeface="+mj-lt"/>
              </a:rPr>
              <a:t>Zytel</a:t>
            </a:r>
            <a:r>
              <a:rPr lang="en-US" sz="1600" dirty="0">
                <a:solidFill>
                  <a:schemeClr val="tx1">
                    <a:lumMod val="50000"/>
                  </a:schemeClr>
                </a:solidFill>
                <a:latin typeface="+mj-lt"/>
              </a:rPr>
              <a:t> Nylon construction, custom commands, GPS waypoint navigation, and GoPro compatibility.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Gazebo supports the IRIS quadcopter's physics model for realistic simulations of flight dynamics.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The IRIS quadcopter model in Gazebo accurately reflects the physics and aerodynamics of the actual drone.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We implemented the IRIS quadrotor drone model in Gazebo and connected it with the drone autopilot system.</a:t>
            </a:r>
            <a:endParaRPr kumimoji="0" lang="en-US" altLang="en-US" sz="1600" b="0" i="0" u="none" strike="noStrike" cap="none" normalizeH="0" baseline="0" dirty="0">
              <a:ln>
                <a:noFill/>
              </a:ln>
              <a:solidFill>
                <a:schemeClr val="tx1">
                  <a:lumMod val="50000"/>
                </a:schemeClr>
              </a:solidFill>
              <a:effectLst/>
              <a:latin typeface="+mj-lt"/>
            </a:endParaRPr>
          </a:p>
        </p:txBody>
      </p:sp>
    </p:spTree>
    <p:extLst>
      <p:ext uri="{BB962C8B-B14F-4D97-AF65-F5344CB8AC3E}">
        <p14:creationId xmlns:p14="http://schemas.microsoft.com/office/powerpoint/2010/main" val="1429316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6" name="Θέση εικόνας 5">
            <a:extLst>
              <a:ext uri="{FF2B5EF4-FFF2-40B4-BE49-F238E27FC236}">
                <a16:creationId xmlns:a16="http://schemas.microsoft.com/office/drawing/2014/main" id="{EDF3FA33-464E-6268-1699-84835ADA0DFC}"/>
              </a:ext>
            </a:extLst>
          </p:cNvPr>
          <p:cNvPicPr>
            <a:picLocks noGrp="1" noChangeAspect="1"/>
          </p:cNvPicPr>
          <p:nvPr>
            <p:ph type="pic" idx="2"/>
          </p:nvPr>
        </p:nvPicPr>
        <p:blipFill>
          <a:blip r:embed="rId3"/>
          <a:srcRect l="6" r="6"/>
          <a:stretch>
            <a:fillRect/>
          </a:stretch>
        </p:blipFill>
        <p:spPr/>
      </p:pic>
    </p:spTree>
    <p:extLst>
      <p:ext uri="{BB962C8B-B14F-4D97-AF65-F5344CB8AC3E}">
        <p14:creationId xmlns:p14="http://schemas.microsoft.com/office/powerpoint/2010/main" val="269209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Camera model</a:t>
            </a:r>
            <a:endParaRPr dirty="0"/>
          </a:p>
        </p:txBody>
      </p:sp>
      <p:grpSp>
        <p:nvGrpSpPr>
          <p:cNvPr id="537" name="Google Shape;537;p46"/>
          <p:cNvGrpSpPr/>
          <p:nvPr/>
        </p:nvGrpSpPr>
        <p:grpSpPr>
          <a:xfrm rot="-5400000">
            <a:off x="723523" y="4192508"/>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4">
            <a:extLst>
              <a:ext uri="{FF2B5EF4-FFF2-40B4-BE49-F238E27FC236}">
                <a16:creationId xmlns:a16="http://schemas.microsoft.com/office/drawing/2014/main" id="{632E1566-9B0A-5E12-17C0-9BC267D6D936}"/>
              </a:ext>
            </a:extLst>
          </p:cNvPr>
          <p:cNvSpPr>
            <a:spLocks noGrp="1" noChangeArrowheads="1"/>
          </p:cNvSpPr>
          <p:nvPr>
            <p:ph type="subTitle" idx="1"/>
          </p:nvPr>
        </p:nvSpPr>
        <p:spPr bwMode="auto">
          <a:xfrm>
            <a:off x="735364" y="1577712"/>
            <a:ext cx="7673272"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Users can create plugins in Gazebo to enhance simulations, such as virtual cameras and camera streams.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Virtual cameras simulate physical cameras by producing image data from simulated scenes.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They have configurable properties like resolution, field of view, and frame rate to model physical camera capabilities.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tx1">
                    <a:lumMod val="50000"/>
                  </a:schemeClr>
                </a:solidFill>
                <a:latin typeface="+mj-lt"/>
              </a:rPr>
              <a:t>Perfectly integrates with Robot Operating System (ROS) allowing easy communication between Gazebo and ROS software.</a:t>
            </a:r>
          </a:p>
        </p:txBody>
      </p:sp>
    </p:spTree>
    <p:extLst>
      <p:ext uri="{BB962C8B-B14F-4D97-AF65-F5344CB8AC3E}">
        <p14:creationId xmlns:p14="http://schemas.microsoft.com/office/powerpoint/2010/main" val="2039174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3"/>
          <p:cNvSpPr txBox="1">
            <a:spLocks noGrp="1"/>
          </p:cNvSpPr>
          <p:nvPr>
            <p:ph type="title"/>
          </p:nvPr>
        </p:nvSpPr>
        <p:spPr>
          <a:xfrm>
            <a:off x="601486" y="3988683"/>
            <a:ext cx="2423936" cy="47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Experimental setup</a:t>
            </a:r>
            <a:endParaRPr dirty="0"/>
          </a:p>
        </p:txBody>
      </p:sp>
      <p:pic>
        <p:nvPicPr>
          <p:cNvPr id="6" name="Θέση εικόνας 5">
            <a:extLst>
              <a:ext uri="{FF2B5EF4-FFF2-40B4-BE49-F238E27FC236}">
                <a16:creationId xmlns:a16="http://schemas.microsoft.com/office/drawing/2014/main" id="{1959A202-26D5-51A3-3A67-2A0E91F33B50}"/>
              </a:ext>
            </a:extLst>
          </p:cNvPr>
          <p:cNvPicPr>
            <a:picLocks noGrp="1" noChangeAspect="1"/>
          </p:cNvPicPr>
          <p:nvPr>
            <p:ph type="pic" idx="2"/>
          </p:nvPr>
        </p:nvPicPr>
        <p:blipFill>
          <a:blip r:embed="rId3"/>
          <a:srcRect l="3467" r="3467"/>
          <a:stretch>
            <a:fillRect/>
          </a:stretch>
        </p:blipFill>
        <p:spPr/>
      </p:pic>
    </p:spTree>
    <p:extLst>
      <p:ext uri="{BB962C8B-B14F-4D97-AF65-F5344CB8AC3E}">
        <p14:creationId xmlns:p14="http://schemas.microsoft.com/office/powerpoint/2010/main" val="523342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3" name="Τίτλος 2">
            <a:extLst>
              <a:ext uri="{FF2B5EF4-FFF2-40B4-BE49-F238E27FC236}">
                <a16:creationId xmlns:a16="http://schemas.microsoft.com/office/drawing/2014/main" id="{B3250592-4584-8EAD-CB47-59F82E0344AB}"/>
              </a:ext>
            </a:extLst>
          </p:cNvPr>
          <p:cNvSpPr>
            <a:spLocks noGrp="1"/>
          </p:cNvSpPr>
          <p:nvPr>
            <p:ph type="title"/>
          </p:nvPr>
        </p:nvSpPr>
        <p:spPr>
          <a:xfrm>
            <a:off x="714300" y="435328"/>
            <a:ext cx="7715400" cy="541800"/>
          </a:xfrm>
        </p:spPr>
        <p:txBody>
          <a:bodyPr/>
          <a:lstStyle/>
          <a:p>
            <a:r>
              <a:rPr lang="en-US" dirty="0"/>
              <a:t>Focus</a:t>
            </a:r>
          </a:p>
        </p:txBody>
      </p:sp>
      <p:sp>
        <p:nvSpPr>
          <p:cNvPr id="2" name="Ορθογώνιο: Στρογγύλεμα γωνιών 1">
            <a:extLst>
              <a:ext uri="{FF2B5EF4-FFF2-40B4-BE49-F238E27FC236}">
                <a16:creationId xmlns:a16="http://schemas.microsoft.com/office/drawing/2014/main" id="{CB213335-EFBB-078C-FA4E-7E976D4C8616}"/>
              </a:ext>
            </a:extLst>
          </p:cNvPr>
          <p:cNvSpPr/>
          <p:nvPr/>
        </p:nvSpPr>
        <p:spPr>
          <a:xfrm>
            <a:off x="908755" y="1230489"/>
            <a:ext cx="7326489" cy="3160889"/>
          </a:xfrm>
          <a:prstGeom prst="round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lumMod val="10000"/>
                  </a:schemeClr>
                </a:solidFill>
              </a:rPr>
              <a:t>Discover</a:t>
            </a:r>
            <a:r>
              <a:rPr lang="en-US" sz="1600" b="1" dirty="0">
                <a:solidFill>
                  <a:schemeClr val="accent6">
                    <a:lumMod val="10000"/>
                  </a:schemeClr>
                </a:solidFill>
              </a:rPr>
              <a:t> </a:t>
            </a:r>
            <a:r>
              <a:rPr lang="en-US" sz="1600" dirty="0">
                <a:solidFill>
                  <a:schemeClr val="accent6">
                    <a:lumMod val="10000"/>
                  </a:schemeClr>
                </a:solidFill>
              </a:rPr>
              <a:t>an</a:t>
            </a:r>
            <a:r>
              <a:rPr lang="en-US" sz="1600" b="1" dirty="0">
                <a:solidFill>
                  <a:schemeClr val="accent6">
                    <a:lumMod val="10000"/>
                  </a:schemeClr>
                </a:solidFill>
              </a:rPr>
              <a:t> alternative navigation system </a:t>
            </a:r>
            <a:r>
              <a:rPr lang="en-US" sz="1600" dirty="0">
                <a:solidFill>
                  <a:schemeClr val="accent6">
                    <a:lumMod val="10000"/>
                  </a:schemeClr>
                </a:solidFill>
              </a:rPr>
              <a:t>that can provide </a:t>
            </a:r>
            <a:r>
              <a:rPr lang="en-US" sz="1600" b="1" dirty="0">
                <a:solidFill>
                  <a:schemeClr val="accent6">
                    <a:lumMod val="10000"/>
                  </a:schemeClr>
                </a:solidFill>
              </a:rPr>
              <a:t>positional information</a:t>
            </a:r>
            <a:r>
              <a:rPr lang="en-US" sz="1600" dirty="0">
                <a:solidFill>
                  <a:schemeClr val="accent6">
                    <a:lumMod val="10000"/>
                  </a:schemeClr>
                </a:solidFill>
              </a:rPr>
              <a:t>, enabling drones to continue their mission or guide them safely back to their starting point.</a:t>
            </a:r>
          </a:p>
          <a:p>
            <a:pPr marL="285750" indent="-285750">
              <a:buFont typeface="Arial" panose="020B0604020202020204" pitchFamily="34" charset="0"/>
              <a:buChar char="•"/>
            </a:pPr>
            <a:r>
              <a:rPr lang="en-US" sz="1600" dirty="0">
                <a:solidFill>
                  <a:schemeClr val="accent6">
                    <a:lumMod val="10000"/>
                  </a:schemeClr>
                </a:solidFill>
              </a:rPr>
              <a:t>Create </a:t>
            </a:r>
            <a:r>
              <a:rPr lang="en-US" sz="1600" b="1" dirty="0">
                <a:solidFill>
                  <a:schemeClr val="accent6">
                    <a:lumMod val="10000"/>
                  </a:schemeClr>
                </a:solidFill>
              </a:rPr>
              <a:t>a mechanism that infers the position </a:t>
            </a:r>
            <a:r>
              <a:rPr lang="en-US" sz="1600" dirty="0">
                <a:solidFill>
                  <a:schemeClr val="accent6">
                    <a:lumMod val="10000"/>
                  </a:schemeClr>
                </a:solidFill>
              </a:rPr>
              <a:t>of the drone based on information extracted from </a:t>
            </a:r>
            <a:r>
              <a:rPr lang="en-US" sz="1600" b="1" dirty="0">
                <a:solidFill>
                  <a:schemeClr val="accent6">
                    <a:lumMod val="10000"/>
                  </a:schemeClr>
                </a:solidFill>
              </a:rPr>
              <a:t>aerial images </a:t>
            </a:r>
            <a:r>
              <a:rPr lang="en-US" sz="1600" dirty="0">
                <a:solidFill>
                  <a:schemeClr val="accent6">
                    <a:lumMod val="10000"/>
                  </a:schemeClr>
                </a:solidFill>
              </a:rPr>
              <a:t>taken during flight using the drone’s onboard camera.</a:t>
            </a:r>
            <a:r>
              <a:rPr lang="el-GR" sz="1600" dirty="0">
                <a:solidFill>
                  <a:schemeClr val="accent6">
                    <a:lumMod val="10000"/>
                  </a:schemeClr>
                </a:solidFill>
              </a:rPr>
              <a:t> </a:t>
            </a:r>
            <a:r>
              <a:rPr lang="en-US" sz="1600" dirty="0">
                <a:solidFill>
                  <a:schemeClr val="accent6">
                    <a:lumMod val="10000"/>
                  </a:schemeClr>
                </a:solidFill>
              </a:rPr>
              <a:t>A </a:t>
            </a:r>
            <a:r>
              <a:rPr lang="en-US" sz="1600" b="1" dirty="0">
                <a:solidFill>
                  <a:schemeClr val="accent6">
                    <a:lumMod val="10000"/>
                  </a:schemeClr>
                </a:solidFill>
              </a:rPr>
              <a:t>feature detection method </a:t>
            </a:r>
            <a:r>
              <a:rPr lang="en-US" sz="1600" dirty="0">
                <a:solidFill>
                  <a:schemeClr val="accent6">
                    <a:lumMod val="10000"/>
                  </a:schemeClr>
                </a:solidFill>
              </a:rPr>
              <a:t>is used to identify the key features of each image taken as the drone flies above a certain region.</a:t>
            </a:r>
            <a:r>
              <a:rPr lang="el-GR" sz="1600" dirty="0">
                <a:solidFill>
                  <a:schemeClr val="accent6">
                    <a:lumMod val="10000"/>
                  </a:schemeClr>
                </a:solidFill>
              </a:rPr>
              <a:t> </a:t>
            </a:r>
            <a:r>
              <a:rPr lang="en-US" sz="1600" dirty="0">
                <a:solidFill>
                  <a:schemeClr val="accent6">
                    <a:lumMod val="10000"/>
                  </a:schemeClr>
                </a:solidFill>
              </a:rPr>
              <a:t>Each detected feature is kept in a list and is assigned a </a:t>
            </a:r>
            <a:r>
              <a:rPr lang="en-US" sz="1600" b="1" dirty="0">
                <a:solidFill>
                  <a:schemeClr val="accent6">
                    <a:lumMod val="10000"/>
                  </a:schemeClr>
                </a:solidFill>
              </a:rPr>
              <a:t>GPS coordinate </a:t>
            </a:r>
            <a:r>
              <a:rPr lang="en-US" sz="1600" dirty="0">
                <a:solidFill>
                  <a:schemeClr val="accent6">
                    <a:lumMod val="10000"/>
                  </a:schemeClr>
                </a:solidFill>
              </a:rPr>
              <a:t>based on the known position of the drone (via GPS).</a:t>
            </a:r>
          </a:p>
          <a:p>
            <a:pPr marL="285750" indent="-285750">
              <a:buFont typeface="Arial" panose="020B0604020202020204" pitchFamily="34" charset="0"/>
              <a:buChar char="•"/>
            </a:pPr>
            <a:r>
              <a:rPr lang="en-US" sz="1600" dirty="0">
                <a:solidFill>
                  <a:schemeClr val="accent6">
                    <a:lumMod val="10000"/>
                  </a:schemeClr>
                </a:solidFill>
              </a:rPr>
              <a:t>If the GPS signal is lost, the position of the drone can be inferred following the reverse approach.</a:t>
            </a:r>
          </a:p>
        </p:txBody>
      </p:sp>
    </p:spTree>
    <p:extLst>
      <p:ext uri="{BB962C8B-B14F-4D97-AF65-F5344CB8AC3E}">
        <p14:creationId xmlns:p14="http://schemas.microsoft.com/office/powerpoint/2010/main" val="1614928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3"/>
          <p:cNvSpPr txBox="1">
            <a:spLocks noGrp="1"/>
          </p:cNvSpPr>
          <p:nvPr>
            <p:ph type="title"/>
          </p:nvPr>
        </p:nvSpPr>
        <p:spPr>
          <a:xfrm>
            <a:off x="601486" y="3988683"/>
            <a:ext cx="2423936" cy="47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Experimental setup</a:t>
            </a:r>
            <a:endParaRPr dirty="0"/>
          </a:p>
        </p:txBody>
      </p:sp>
      <p:pic>
        <p:nvPicPr>
          <p:cNvPr id="6" name="Θέση εικόνας 5">
            <a:extLst>
              <a:ext uri="{FF2B5EF4-FFF2-40B4-BE49-F238E27FC236}">
                <a16:creationId xmlns:a16="http://schemas.microsoft.com/office/drawing/2014/main" id="{15327AF2-7451-9A8D-9D70-88D9C7F74563}"/>
              </a:ext>
            </a:extLst>
          </p:cNvPr>
          <p:cNvPicPr>
            <a:picLocks noGrp="1" noChangeAspect="1"/>
          </p:cNvPicPr>
          <p:nvPr>
            <p:ph type="pic" idx="2"/>
          </p:nvPr>
        </p:nvPicPr>
        <p:blipFill>
          <a:blip r:embed="rId3"/>
          <a:srcRect l="3467" r="3467"/>
          <a:stretch>
            <a:fillRect/>
          </a:stretch>
        </p:blipFill>
        <p:spPr/>
      </p:pic>
    </p:spTree>
    <p:extLst>
      <p:ext uri="{BB962C8B-B14F-4D97-AF65-F5344CB8AC3E}">
        <p14:creationId xmlns:p14="http://schemas.microsoft.com/office/powerpoint/2010/main" val="394639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3"/>
          <p:cNvSpPr txBox="1">
            <a:spLocks noGrp="1"/>
          </p:cNvSpPr>
          <p:nvPr>
            <p:ph type="title"/>
          </p:nvPr>
        </p:nvSpPr>
        <p:spPr>
          <a:xfrm>
            <a:off x="601486" y="3988683"/>
            <a:ext cx="2423936" cy="47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Experimental setup</a:t>
            </a:r>
            <a:endParaRPr dirty="0"/>
          </a:p>
        </p:txBody>
      </p:sp>
      <p:pic>
        <p:nvPicPr>
          <p:cNvPr id="6" name="Θέση εικόνας 5">
            <a:extLst>
              <a:ext uri="{FF2B5EF4-FFF2-40B4-BE49-F238E27FC236}">
                <a16:creationId xmlns:a16="http://schemas.microsoft.com/office/drawing/2014/main" id="{E0AC1F98-2A0D-9722-FE78-40C52BF16BF8}"/>
              </a:ext>
            </a:extLst>
          </p:cNvPr>
          <p:cNvPicPr>
            <a:picLocks noGrp="1" noChangeAspect="1"/>
          </p:cNvPicPr>
          <p:nvPr>
            <p:ph type="pic" idx="2"/>
          </p:nvPr>
        </p:nvPicPr>
        <p:blipFill>
          <a:blip r:embed="rId3"/>
          <a:srcRect/>
          <a:stretch>
            <a:fillRect/>
          </a:stretch>
        </p:blipFill>
        <p:spPr/>
      </p:pic>
    </p:spTree>
    <p:extLst>
      <p:ext uri="{BB962C8B-B14F-4D97-AF65-F5344CB8AC3E}">
        <p14:creationId xmlns:p14="http://schemas.microsoft.com/office/powerpoint/2010/main" val="3379295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4" name="Google Shape;434;p44"/>
          <p:cNvSpPr/>
          <p:nvPr/>
        </p:nvSpPr>
        <p:spPr>
          <a:xfrm>
            <a:off x="8177576" y="4230340"/>
            <a:ext cx="306000" cy="229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txBox="1">
            <a:spLocks noGrp="1"/>
          </p:cNvSpPr>
          <p:nvPr>
            <p:ph type="title"/>
          </p:nvPr>
        </p:nvSpPr>
        <p:spPr>
          <a:xfrm>
            <a:off x="897000" y="514348"/>
            <a:ext cx="73500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Drone mission</a:t>
            </a:r>
            <a:endParaRPr dirty="0"/>
          </a:p>
        </p:txBody>
      </p:sp>
      <p:grpSp>
        <p:nvGrpSpPr>
          <p:cNvPr id="451" name="Google Shape;451;p44"/>
          <p:cNvGrpSpPr/>
          <p:nvPr/>
        </p:nvGrpSpPr>
        <p:grpSpPr>
          <a:xfrm>
            <a:off x="465900" y="781948"/>
            <a:ext cx="431100" cy="449402"/>
            <a:chOff x="7025787" y="2427970"/>
            <a:chExt cx="493475" cy="514425"/>
          </a:xfrm>
        </p:grpSpPr>
        <p:sp>
          <p:nvSpPr>
            <p:cNvPr id="452" name="Google Shape;452;p44"/>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525D001F-71D3-B6C9-D651-27A780E3D8C0}"/>
              </a:ext>
            </a:extLst>
          </p:cNvPr>
          <p:cNvSpPr txBox="1"/>
          <p:nvPr/>
        </p:nvSpPr>
        <p:spPr>
          <a:xfrm>
            <a:off x="897000" y="1317148"/>
            <a:ext cx="7586576" cy="2677656"/>
          </a:xfrm>
          <a:prstGeom prst="rect">
            <a:avLst/>
          </a:prstGeom>
          <a:noFill/>
        </p:spPr>
        <p:txBody>
          <a:bodyPr wrap="square" rtlCol="0">
            <a:spAutoFit/>
          </a:bodyPr>
          <a:lstStyle/>
          <a:p>
            <a:r>
              <a:rPr lang="en-US" sz="2000" b="1" dirty="0"/>
              <a:t>Mission Description</a:t>
            </a:r>
            <a:r>
              <a:rPr lang="en-US" sz="2000" dirty="0"/>
              <a:t>:</a:t>
            </a:r>
            <a:endParaRPr lang="en-US" sz="1600" dirty="0"/>
          </a:p>
          <a:p>
            <a:pPr marL="285750" indent="-285750">
              <a:buFont typeface="Arial" panose="020B0604020202020204" pitchFamily="34" charset="0"/>
              <a:buChar char="•"/>
            </a:pPr>
            <a:r>
              <a:rPr lang="en-US" sz="1600" dirty="0"/>
              <a:t>Objective: Collect data for feature detection and matching algorithm.</a:t>
            </a:r>
          </a:p>
          <a:p>
            <a:pPr marL="285750" indent="-285750">
              <a:buFont typeface="Arial" panose="020B0604020202020204" pitchFamily="34" charset="0"/>
              <a:buChar char="•"/>
            </a:pPr>
            <a:r>
              <a:rPr lang="en-US" sz="1600" dirty="0"/>
              <a:t>Pattern: Square scan, similar to a lawnmower pattern.</a:t>
            </a:r>
          </a:p>
          <a:p>
            <a:pPr marL="285750" indent="-285750">
              <a:buFont typeface="Arial" panose="020B0604020202020204" pitchFamily="34" charset="0"/>
              <a:buChar char="•"/>
            </a:pPr>
            <a:r>
              <a:rPr lang="en-US" sz="1600" dirty="0"/>
              <a:t>Area: 20 meters by 20 meters.</a:t>
            </a:r>
          </a:p>
          <a:p>
            <a:pPr marL="285750" indent="-285750">
              <a:buFont typeface="Arial" panose="020B0604020202020204" pitchFamily="34" charset="0"/>
              <a:buChar char="•"/>
            </a:pPr>
            <a:r>
              <a:rPr lang="en-US" sz="1600" dirty="0"/>
              <a:t>Spacing: 2 meters between horizontal movements.</a:t>
            </a:r>
          </a:p>
          <a:p>
            <a:pPr marL="285750" indent="-285750">
              <a:buFont typeface="Arial" panose="020B0604020202020204" pitchFamily="34" charset="0"/>
              <a:buChar char="•"/>
            </a:pPr>
            <a:r>
              <a:rPr lang="en-US" sz="1600" dirty="0"/>
              <a:t>Speed: Low, to minimize tilt on the z-axis for accurate data collection.</a:t>
            </a:r>
          </a:p>
          <a:p>
            <a:pPr marL="285750" indent="-285750">
              <a:buFont typeface="Arial" panose="020B0604020202020204" pitchFamily="34" charset="0"/>
              <a:buChar char="•"/>
            </a:pPr>
            <a:endParaRPr lang="en-US" sz="1600" dirty="0"/>
          </a:p>
          <a:p>
            <a:r>
              <a:rPr lang="en-US" sz="2000" b="1" dirty="0"/>
              <a:t>Types of Missions</a:t>
            </a:r>
            <a:r>
              <a:rPr lang="en-US" sz="2000" dirty="0"/>
              <a:t>:</a:t>
            </a:r>
            <a:endParaRPr lang="en-US" sz="1600" dirty="0"/>
          </a:p>
          <a:p>
            <a:pPr marL="285750" indent="-285750">
              <a:buFont typeface="Arial" panose="020B0604020202020204" pitchFamily="34" charset="0"/>
              <a:buChar char="•"/>
            </a:pPr>
            <a:r>
              <a:rPr lang="en-US" sz="1600" dirty="0"/>
              <a:t>Missions with one object of varying sizes and altitudes.</a:t>
            </a:r>
          </a:p>
          <a:p>
            <a:pPr marL="285750" indent="-285750">
              <a:buFont typeface="Arial" panose="020B0604020202020204" pitchFamily="34" charset="0"/>
              <a:buChar char="•"/>
            </a:pPr>
            <a:r>
              <a:rPr lang="en-US" sz="1600" dirty="0"/>
              <a:t>Missions at a fixed altitude with different numbers of objects</a:t>
            </a:r>
            <a:r>
              <a:rPr lang="el-GR" sz="1600" dirty="0"/>
              <a:t>, </a:t>
            </a:r>
            <a:r>
              <a:rPr lang="en-US" sz="1600" dirty="0"/>
              <a:t>sizes and colors.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4" name="Google Shape;434;p44"/>
          <p:cNvSpPr/>
          <p:nvPr/>
        </p:nvSpPr>
        <p:spPr>
          <a:xfrm>
            <a:off x="8177576" y="4230340"/>
            <a:ext cx="306000" cy="229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txBox="1">
            <a:spLocks noGrp="1"/>
          </p:cNvSpPr>
          <p:nvPr>
            <p:ph type="title"/>
          </p:nvPr>
        </p:nvSpPr>
        <p:spPr>
          <a:xfrm>
            <a:off x="897000" y="514348"/>
            <a:ext cx="73500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Mission scenarios</a:t>
            </a:r>
            <a:endParaRPr dirty="0"/>
          </a:p>
        </p:txBody>
      </p:sp>
      <p:grpSp>
        <p:nvGrpSpPr>
          <p:cNvPr id="451" name="Google Shape;451;p44"/>
          <p:cNvGrpSpPr/>
          <p:nvPr/>
        </p:nvGrpSpPr>
        <p:grpSpPr>
          <a:xfrm>
            <a:off x="465900" y="781948"/>
            <a:ext cx="431100" cy="449402"/>
            <a:chOff x="7025787" y="2427970"/>
            <a:chExt cx="493475" cy="514425"/>
          </a:xfrm>
        </p:grpSpPr>
        <p:sp>
          <p:nvSpPr>
            <p:cNvPr id="452" name="Google Shape;452;p44"/>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525D001F-71D3-B6C9-D651-27A780E3D8C0}"/>
              </a:ext>
            </a:extLst>
          </p:cNvPr>
          <p:cNvSpPr txBox="1"/>
          <p:nvPr/>
        </p:nvSpPr>
        <p:spPr>
          <a:xfrm>
            <a:off x="897000" y="1175767"/>
            <a:ext cx="7586576" cy="3785652"/>
          </a:xfrm>
          <a:prstGeom prst="rect">
            <a:avLst/>
          </a:prstGeom>
          <a:noFill/>
        </p:spPr>
        <p:txBody>
          <a:bodyPr wrap="square" rtlCol="0">
            <a:spAutoFit/>
          </a:bodyPr>
          <a:lstStyle/>
          <a:p>
            <a:r>
              <a:rPr lang="en-US" sz="2000" b="1" dirty="0"/>
              <a:t>One Cube Scenario:</a:t>
            </a:r>
          </a:p>
          <a:p>
            <a:pPr marL="285750" indent="-285750">
              <a:buFont typeface="Arial" panose="020B0604020202020204" pitchFamily="34" charset="0"/>
              <a:buChar char="•"/>
            </a:pPr>
            <a:r>
              <a:rPr lang="en-US" sz="1600" dirty="0"/>
              <a:t>Simpler and straight-forward.</a:t>
            </a:r>
          </a:p>
          <a:p>
            <a:pPr marL="285750" indent="-285750">
              <a:buFont typeface="Arial" panose="020B0604020202020204" pitchFamily="34" charset="0"/>
              <a:buChar char="•"/>
            </a:pPr>
            <a:r>
              <a:rPr lang="en-US" sz="1600" dirty="0"/>
              <a:t>Focus on a single cube with varying sizes: 0.5x0.5x0.5, 1x1x1, 2x2x2, 3x3x3.</a:t>
            </a:r>
          </a:p>
          <a:p>
            <a:pPr marL="285750" indent="-285750">
              <a:buFont typeface="Arial" panose="020B0604020202020204" pitchFamily="34" charset="0"/>
              <a:buChar char="•"/>
            </a:pPr>
            <a:r>
              <a:rPr lang="en-US" sz="1600" dirty="0"/>
              <a:t>Flying altitudes: 10 meters and 15 meters.</a:t>
            </a:r>
          </a:p>
          <a:p>
            <a:pPr marL="285750" indent="-285750">
              <a:buFont typeface="Arial" panose="020B0604020202020204" pitchFamily="34" charset="0"/>
              <a:buChar char="•"/>
            </a:pPr>
            <a:r>
              <a:rPr lang="en-US" sz="1600" dirty="0"/>
              <a:t>Conducted 5 runs for each parameter combination to observe algorithm performance.</a:t>
            </a:r>
          </a:p>
          <a:p>
            <a:pPr marL="285750" indent="-285750">
              <a:buFont typeface="Arial" panose="020B0604020202020204" pitchFamily="34" charset="0"/>
              <a:buChar char="•"/>
            </a:pPr>
            <a:endParaRPr lang="en-US" sz="1600" b="1" dirty="0"/>
          </a:p>
          <a:p>
            <a:r>
              <a:rPr lang="en-US" sz="2000" b="1" dirty="0"/>
              <a:t>Multiple Cubes Scenario:</a:t>
            </a:r>
          </a:p>
          <a:p>
            <a:pPr marL="285750" indent="-285750">
              <a:buFont typeface="Arial" panose="020B0604020202020204" pitchFamily="34" charset="0"/>
              <a:buChar char="•"/>
            </a:pPr>
            <a:r>
              <a:rPr lang="en-US" sz="1600" dirty="0"/>
              <a:t>Transitioned to more realistic scenarios with multiple cubes.</a:t>
            </a:r>
          </a:p>
          <a:p>
            <a:pPr marL="285750" indent="-285750">
              <a:buFont typeface="Arial" panose="020B0604020202020204" pitchFamily="34" charset="0"/>
              <a:buChar char="•"/>
            </a:pPr>
            <a:r>
              <a:rPr lang="en-US" sz="1600" dirty="0"/>
              <a:t>Flying height: 15 meters.</a:t>
            </a:r>
          </a:p>
          <a:p>
            <a:pPr marL="285750" indent="-285750">
              <a:buFont typeface="Arial" panose="020B0604020202020204" pitchFamily="34" charset="0"/>
              <a:buChar char="•"/>
            </a:pPr>
            <a:r>
              <a:rPr lang="en-US" sz="1600" dirty="0"/>
              <a:t>Varied number and color of cubes. We tested with 2, 3, and 4 cubes.</a:t>
            </a:r>
          </a:p>
          <a:p>
            <a:pPr marL="285750" indent="-285750">
              <a:buFont typeface="Arial" panose="020B0604020202020204" pitchFamily="34" charset="0"/>
              <a:buChar char="•"/>
            </a:pPr>
            <a:r>
              <a:rPr lang="en-US" sz="1600" dirty="0"/>
              <a:t>Cube sizes: 0.5x0.5x0.5 and 3x3x3.</a:t>
            </a:r>
          </a:p>
          <a:p>
            <a:pPr marL="285750" indent="-285750">
              <a:buFont typeface="Arial" panose="020B0604020202020204" pitchFamily="34" charset="0"/>
              <a:buChar char="•"/>
            </a:pPr>
            <a:r>
              <a:rPr lang="en-US" sz="1600" dirty="0"/>
              <a:t>Conducted 3 runs for each parameter combination to evaluate algorithm performance in complex scenarios.</a:t>
            </a:r>
          </a:p>
        </p:txBody>
      </p:sp>
    </p:spTree>
    <p:extLst>
      <p:ext uri="{BB962C8B-B14F-4D97-AF65-F5344CB8AC3E}">
        <p14:creationId xmlns:p14="http://schemas.microsoft.com/office/powerpoint/2010/main" val="2504440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558689" y="1947797"/>
            <a:ext cx="3638100" cy="76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Evaluation</a:t>
            </a:r>
            <a:endParaRPr dirty="0"/>
          </a:p>
        </p:txBody>
      </p:sp>
      <p:sp>
        <p:nvSpPr>
          <p:cNvPr id="284" name="Google Shape;284;p34"/>
          <p:cNvSpPr txBox="1">
            <a:spLocks noGrp="1"/>
          </p:cNvSpPr>
          <p:nvPr>
            <p:ph type="subTitle" idx="1"/>
          </p:nvPr>
        </p:nvSpPr>
        <p:spPr>
          <a:xfrm>
            <a:off x="800175" y="2846406"/>
            <a:ext cx="2979526"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50000"/>
                  </a:schemeClr>
                </a:solidFill>
              </a:rPr>
              <a:t>Result analysis and discussion</a:t>
            </a:r>
            <a:endParaRPr dirty="0">
              <a:solidFill>
                <a:schemeClr val="tx1">
                  <a:lumMod val="50000"/>
                </a:schemeClr>
              </a:solidFill>
            </a:endParaRPr>
          </a:p>
        </p:txBody>
      </p:sp>
      <p:grpSp>
        <p:nvGrpSpPr>
          <p:cNvPr id="287" name="Google Shape;287;p34"/>
          <p:cNvGrpSpPr/>
          <p:nvPr/>
        </p:nvGrpSpPr>
        <p:grpSpPr>
          <a:xfrm>
            <a:off x="4316498" y="667329"/>
            <a:ext cx="511004" cy="486560"/>
            <a:chOff x="3470151" y="1675213"/>
            <a:chExt cx="703669" cy="670009"/>
          </a:xfrm>
        </p:grpSpPr>
        <p:sp>
          <p:nvSpPr>
            <p:cNvPr id="288" name="Google Shape;288;p34"/>
            <p:cNvSpPr/>
            <p:nvPr/>
          </p:nvSpPr>
          <p:spPr>
            <a:xfrm>
              <a:off x="3784720" y="1675213"/>
              <a:ext cx="389100" cy="389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3470151" y="2108822"/>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4"/>
          <p:cNvSpPr/>
          <p:nvPr/>
        </p:nvSpPr>
        <p:spPr>
          <a:xfrm>
            <a:off x="714375" y="4461159"/>
            <a:ext cx="171600" cy="1716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Θέση εικόνας 11">
            <a:extLst>
              <a:ext uri="{FF2B5EF4-FFF2-40B4-BE49-F238E27FC236}">
                <a16:creationId xmlns:a16="http://schemas.microsoft.com/office/drawing/2014/main" id="{889C44EC-D1CF-C7ED-7B92-CD90D55EDB1C}"/>
              </a:ext>
            </a:extLst>
          </p:cNvPr>
          <p:cNvPicPr>
            <a:picLocks noGrp="1" noChangeAspect="1"/>
          </p:cNvPicPr>
          <p:nvPr>
            <p:ph type="pic" idx="3"/>
          </p:nvPr>
        </p:nvPicPr>
        <p:blipFill>
          <a:blip r:embed="rId3"/>
          <a:srcRect l="1982" r="1982"/>
          <a:stretch>
            <a:fillRect/>
          </a:stretch>
        </p:blipFill>
        <p:spPr>
          <a:xfrm>
            <a:off x="5093325" y="1088992"/>
            <a:ext cx="3336300" cy="3269700"/>
          </a:xfrm>
        </p:spPr>
      </p:pic>
    </p:spTree>
    <p:extLst>
      <p:ext uri="{BB962C8B-B14F-4D97-AF65-F5344CB8AC3E}">
        <p14:creationId xmlns:p14="http://schemas.microsoft.com/office/powerpoint/2010/main" val="3458972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Accuracy calculation</a:t>
            </a:r>
            <a:endParaRPr dirty="0"/>
          </a:p>
        </p:txBody>
      </p:sp>
      <p:sp>
        <p:nvSpPr>
          <p:cNvPr id="508" name="Google Shape;508;p46"/>
          <p:cNvSpPr txBox="1">
            <a:spLocks noGrp="1"/>
          </p:cNvSpPr>
          <p:nvPr>
            <p:ph type="subTitle" idx="1"/>
          </p:nvPr>
        </p:nvSpPr>
        <p:spPr>
          <a:xfrm>
            <a:off x="180622" y="1231088"/>
            <a:ext cx="8782755" cy="306492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500" b="1" dirty="0">
                <a:solidFill>
                  <a:schemeClr val="accent6">
                    <a:lumMod val="10000"/>
                  </a:schemeClr>
                </a:solidFill>
                <a:latin typeface="+mj-lt"/>
              </a:rPr>
              <a:t>Chosen method: </a:t>
            </a:r>
            <a:r>
              <a:rPr lang="en-US" sz="1500" dirty="0">
                <a:solidFill>
                  <a:schemeClr val="accent6">
                    <a:lumMod val="10000"/>
                  </a:schemeClr>
                </a:solidFill>
                <a:latin typeface="+mj-lt"/>
              </a:rPr>
              <a:t>Complete the drone mission, then calculate accuracy based on the average coordinates of matched features (averaging provides more precise geographical coordinates). When a feature is detected multiple times (e.g., 20 times), averaging the coordinates improves accuracy compared to a single detection.</a:t>
            </a:r>
          </a:p>
          <a:p>
            <a:pPr marL="285750" lvl="0" indent="-285750" algn="l" rtl="0">
              <a:spcBef>
                <a:spcPts val="0"/>
              </a:spcBef>
              <a:spcAft>
                <a:spcPts val="0"/>
              </a:spcAft>
              <a:buFont typeface="Arial" panose="020B0604020202020204" pitchFamily="34" charset="0"/>
              <a:buChar char="•"/>
            </a:pPr>
            <a:r>
              <a:rPr lang="en-US" sz="1500" dirty="0">
                <a:solidFill>
                  <a:schemeClr val="accent6">
                    <a:lumMod val="10000"/>
                  </a:schemeClr>
                </a:solidFill>
                <a:latin typeface="+mj-lt"/>
              </a:rPr>
              <a:t>Compare the algorithm’s </a:t>
            </a:r>
            <a:r>
              <a:rPr lang="en-US" sz="1500" b="1" dirty="0">
                <a:solidFill>
                  <a:schemeClr val="accent6">
                    <a:lumMod val="10000"/>
                  </a:schemeClr>
                </a:solidFill>
                <a:latin typeface="+mj-lt"/>
              </a:rPr>
              <a:t>average latitude and longitude </a:t>
            </a:r>
            <a:r>
              <a:rPr lang="en-US" sz="1500" dirty="0">
                <a:solidFill>
                  <a:schemeClr val="accent6">
                    <a:lumMod val="10000"/>
                  </a:schemeClr>
                </a:solidFill>
                <a:latin typeface="+mj-lt"/>
              </a:rPr>
              <a:t>with the </a:t>
            </a:r>
            <a:r>
              <a:rPr lang="en-US" sz="1500" b="1" dirty="0">
                <a:solidFill>
                  <a:schemeClr val="accent6">
                    <a:lumMod val="10000"/>
                  </a:schemeClr>
                </a:solidFill>
                <a:latin typeface="+mj-lt"/>
              </a:rPr>
              <a:t>pre-determined coordinates </a:t>
            </a:r>
            <a:r>
              <a:rPr lang="en-US" sz="1500" dirty="0">
                <a:solidFill>
                  <a:schemeClr val="accent6">
                    <a:lumMod val="10000"/>
                  </a:schemeClr>
                </a:solidFill>
                <a:latin typeface="+mj-lt"/>
              </a:rPr>
              <a:t>captured during the mission.</a:t>
            </a:r>
          </a:p>
          <a:p>
            <a:pPr marL="285750" lvl="0" indent="-285750" algn="l" rtl="0">
              <a:spcBef>
                <a:spcPts val="0"/>
              </a:spcBef>
              <a:spcAft>
                <a:spcPts val="0"/>
              </a:spcAft>
              <a:buFont typeface="Arial" panose="020B0604020202020204" pitchFamily="34" charset="0"/>
              <a:buChar char="•"/>
            </a:pPr>
            <a:r>
              <a:rPr lang="en-US" sz="1500" dirty="0">
                <a:solidFill>
                  <a:schemeClr val="accent6">
                    <a:lumMod val="10000"/>
                  </a:schemeClr>
                </a:solidFill>
                <a:latin typeface="+mj-lt"/>
              </a:rPr>
              <a:t>Only results with </a:t>
            </a:r>
            <a:r>
              <a:rPr lang="en-US" sz="1500" b="1" dirty="0">
                <a:solidFill>
                  <a:schemeClr val="accent6">
                    <a:lumMod val="10000"/>
                  </a:schemeClr>
                </a:solidFill>
                <a:latin typeface="+mj-lt"/>
              </a:rPr>
              <a:t>more than 10 detections </a:t>
            </a:r>
            <a:r>
              <a:rPr lang="en-US" sz="1500" dirty="0">
                <a:solidFill>
                  <a:schemeClr val="accent6">
                    <a:lumMod val="10000"/>
                  </a:schemeClr>
                </a:solidFill>
                <a:latin typeface="+mj-lt"/>
              </a:rPr>
              <a:t>are considered statistically relevant and used for the coordinate assignment algorithm.</a:t>
            </a:r>
          </a:p>
          <a:p>
            <a:pPr marL="285750" lvl="0" indent="-285750" algn="l" rtl="0">
              <a:spcBef>
                <a:spcPts val="0"/>
              </a:spcBef>
              <a:spcAft>
                <a:spcPts val="0"/>
              </a:spcAft>
              <a:buFont typeface="Arial" panose="020B0604020202020204" pitchFamily="34" charset="0"/>
              <a:buChar char="•"/>
            </a:pPr>
            <a:r>
              <a:rPr lang="en-US" sz="1500" dirty="0">
                <a:solidFill>
                  <a:schemeClr val="accent6">
                    <a:lumMod val="10000"/>
                  </a:schemeClr>
                </a:solidFill>
                <a:latin typeface="+mj-lt"/>
              </a:rPr>
              <a:t>The drone positioning algorithm reverses the coordinate assignment process.</a:t>
            </a:r>
          </a:p>
          <a:p>
            <a:pPr marL="285750" indent="-285750" algn="l">
              <a:buFont typeface="Arial" panose="020B0604020202020204" pitchFamily="34" charset="0"/>
              <a:buChar char="•"/>
            </a:pPr>
            <a:r>
              <a:rPr lang="en-US" sz="1500" dirty="0">
                <a:solidFill>
                  <a:schemeClr val="accent6">
                    <a:lumMod val="10000"/>
                  </a:schemeClr>
                </a:solidFill>
                <a:latin typeface="+mj-lt"/>
              </a:rPr>
              <a:t>The average position of the drone is calculated after the mission using only the statistically relevant results and compared to the expected position to determine accuracy. (The coordinates calculated by the algorithm after processing each image pair will be the same as those logged by the drone during the mission).</a:t>
            </a:r>
          </a:p>
          <a:p>
            <a:pPr marL="0" lvl="0" indent="0" algn="l" rtl="0">
              <a:spcBef>
                <a:spcPts val="0"/>
              </a:spcBef>
              <a:spcAft>
                <a:spcPts val="0"/>
              </a:spcAft>
            </a:pPr>
            <a:endParaRPr lang="en-US" sz="1500" dirty="0">
              <a:solidFill>
                <a:schemeClr val="accent6">
                  <a:lumMod val="10000"/>
                </a:schemeClr>
              </a:solidFill>
              <a:latin typeface="+mj-lt"/>
            </a:endParaRPr>
          </a:p>
          <a:p>
            <a:pPr marL="285750" lvl="0" indent="-285750" algn="l" rtl="0">
              <a:spcBef>
                <a:spcPts val="0"/>
              </a:spcBef>
              <a:spcAft>
                <a:spcPts val="0"/>
              </a:spcAft>
              <a:buFont typeface="Arial" panose="020B0604020202020204" pitchFamily="34" charset="0"/>
              <a:buChar char="•"/>
            </a:pPr>
            <a:endParaRPr sz="1500" dirty="0">
              <a:solidFill>
                <a:schemeClr val="accent6">
                  <a:lumMod val="10000"/>
                </a:schemeClr>
              </a:solidFill>
              <a:latin typeface="+mj-lt"/>
            </a:endParaRPr>
          </a:p>
        </p:txBody>
      </p:sp>
      <p:grpSp>
        <p:nvGrpSpPr>
          <p:cNvPr id="537" name="Google Shape;537;p46"/>
          <p:cNvGrpSpPr/>
          <p:nvPr/>
        </p:nvGrpSpPr>
        <p:grpSpPr>
          <a:xfrm rot="-5400000">
            <a:off x="8031450" y="505197"/>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with respect to accuracy for CA</a:t>
            </a:r>
            <a:endParaRPr dirty="0"/>
          </a:p>
        </p:txBody>
      </p:sp>
      <p:grpSp>
        <p:nvGrpSpPr>
          <p:cNvPr id="537" name="Google Shape;537;p46"/>
          <p:cNvGrpSpPr/>
          <p:nvPr/>
        </p:nvGrpSpPr>
        <p:grpSpPr>
          <a:xfrm rot="-5400000">
            <a:off x="723523" y="4192508"/>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Εικόνα 2">
            <a:extLst>
              <a:ext uri="{FF2B5EF4-FFF2-40B4-BE49-F238E27FC236}">
                <a16:creationId xmlns:a16="http://schemas.microsoft.com/office/drawing/2014/main" id="{589A8CE2-7E16-6CBA-01C0-206E797FCA21}"/>
              </a:ext>
            </a:extLst>
          </p:cNvPr>
          <p:cNvPicPr>
            <a:picLocks noChangeAspect="1"/>
          </p:cNvPicPr>
          <p:nvPr/>
        </p:nvPicPr>
        <p:blipFill>
          <a:blip r:embed="rId3"/>
          <a:stretch>
            <a:fillRect/>
          </a:stretch>
        </p:blipFill>
        <p:spPr>
          <a:xfrm>
            <a:off x="369089" y="1805071"/>
            <a:ext cx="3867690" cy="1066949"/>
          </a:xfrm>
          <a:prstGeom prst="rect">
            <a:avLst/>
          </a:prstGeom>
        </p:spPr>
      </p:pic>
      <p:pic>
        <p:nvPicPr>
          <p:cNvPr id="5" name="Εικόνα 4">
            <a:extLst>
              <a:ext uri="{FF2B5EF4-FFF2-40B4-BE49-F238E27FC236}">
                <a16:creationId xmlns:a16="http://schemas.microsoft.com/office/drawing/2014/main" id="{D7ECC84C-DF9B-D07A-63F9-68F13399A0C8}"/>
              </a:ext>
            </a:extLst>
          </p:cNvPr>
          <p:cNvPicPr>
            <a:picLocks noChangeAspect="1"/>
          </p:cNvPicPr>
          <p:nvPr/>
        </p:nvPicPr>
        <p:blipFill>
          <a:blip r:embed="rId4"/>
          <a:stretch>
            <a:fillRect/>
          </a:stretch>
        </p:blipFill>
        <p:spPr>
          <a:xfrm>
            <a:off x="4981481" y="1805071"/>
            <a:ext cx="3877216" cy="1076475"/>
          </a:xfrm>
          <a:prstGeom prst="rect">
            <a:avLst/>
          </a:prstGeom>
        </p:spPr>
      </p:pic>
      <p:sp>
        <p:nvSpPr>
          <p:cNvPr id="6" name="TextBox 5">
            <a:extLst>
              <a:ext uri="{FF2B5EF4-FFF2-40B4-BE49-F238E27FC236}">
                <a16:creationId xmlns:a16="http://schemas.microsoft.com/office/drawing/2014/main" id="{37F3D1E4-DFAF-0580-07E3-AEE17670FBEE}"/>
              </a:ext>
            </a:extLst>
          </p:cNvPr>
          <p:cNvSpPr txBox="1"/>
          <p:nvPr/>
        </p:nvSpPr>
        <p:spPr>
          <a:xfrm>
            <a:off x="737383" y="3165017"/>
            <a:ext cx="3131101" cy="523220"/>
          </a:xfrm>
          <a:prstGeom prst="rect">
            <a:avLst/>
          </a:prstGeom>
          <a:noFill/>
        </p:spPr>
        <p:txBody>
          <a:bodyPr wrap="square" rtlCol="0">
            <a:spAutoFit/>
          </a:bodyPr>
          <a:lstStyle/>
          <a:p>
            <a:r>
              <a:rPr lang="en-US" dirty="0"/>
              <a:t>1 cube mission coordinate assignment results for 10 meters.</a:t>
            </a:r>
          </a:p>
        </p:txBody>
      </p:sp>
      <p:sp>
        <p:nvSpPr>
          <p:cNvPr id="7" name="TextBox 6">
            <a:extLst>
              <a:ext uri="{FF2B5EF4-FFF2-40B4-BE49-F238E27FC236}">
                <a16:creationId xmlns:a16="http://schemas.microsoft.com/office/drawing/2014/main" id="{60AA93C5-AFFB-3913-E4C3-CDB87E4F6871}"/>
              </a:ext>
            </a:extLst>
          </p:cNvPr>
          <p:cNvSpPr txBox="1"/>
          <p:nvPr/>
        </p:nvSpPr>
        <p:spPr>
          <a:xfrm>
            <a:off x="5354538" y="3165017"/>
            <a:ext cx="3131101" cy="523220"/>
          </a:xfrm>
          <a:prstGeom prst="rect">
            <a:avLst/>
          </a:prstGeom>
          <a:noFill/>
        </p:spPr>
        <p:txBody>
          <a:bodyPr wrap="square" rtlCol="0">
            <a:spAutoFit/>
          </a:bodyPr>
          <a:lstStyle/>
          <a:p>
            <a:r>
              <a:rPr lang="en-US" dirty="0"/>
              <a:t>1 cube mission coordinate assignment results for 15 meters.</a:t>
            </a:r>
          </a:p>
        </p:txBody>
      </p:sp>
    </p:spTree>
    <p:extLst>
      <p:ext uri="{BB962C8B-B14F-4D97-AF65-F5344CB8AC3E}">
        <p14:creationId xmlns:p14="http://schemas.microsoft.com/office/powerpoint/2010/main" val="1633451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with respect to accuracy for CA</a:t>
            </a:r>
            <a:endParaRPr dirty="0"/>
          </a:p>
        </p:txBody>
      </p:sp>
      <p:grpSp>
        <p:nvGrpSpPr>
          <p:cNvPr id="537" name="Google Shape;537;p46"/>
          <p:cNvGrpSpPr/>
          <p:nvPr/>
        </p:nvGrpSpPr>
        <p:grpSpPr>
          <a:xfrm rot="-5400000">
            <a:off x="723523" y="4192508"/>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37F3D1E4-DFAF-0580-07E3-AEE17670FBEE}"/>
              </a:ext>
            </a:extLst>
          </p:cNvPr>
          <p:cNvSpPr txBox="1"/>
          <p:nvPr/>
        </p:nvSpPr>
        <p:spPr>
          <a:xfrm>
            <a:off x="737383" y="3165017"/>
            <a:ext cx="3131101" cy="738664"/>
          </a:xfrm>
          <a:prstGeom prst="rect">
            <a:avLst/>
          </a:prstGeom>
          <a:noFill/>
        </p:spPr>
        <p:txBody>
          <a:bodyPr wrap="square" rtlCol="0">
            <a:spAutoFit/>
          </a:bodyPr>
          <a:lstStyle/>
          <a:p>
            <a:r>
              <a:rPr lang="en-US" dirty="0"/>
              <a:t>Multiple cube mission coordinate assignment results with different color and 0.5x0.5x0.5 cube size.</a:t>
            </a:r>
          </a:p>
        </p:txBody>
      </p:sp>
      <p:sp>
        <p:nvSpPr>
          <p:cNvPr id="7" name="TextBox 6">
            <a:extLst>
              <a:ext uri="{FF2B5EF4-FFF2-40B4-BE49-F238E27FC236}">
                <a16:creationId xmlns:a16="http://schemas.microsoft.com/office/drawing/2014/main" id="{60AA93C5-AFFB-3913-E4C3-CDB87E4F6871}"/>
              </a:ext>
            </a:extLst>
          </p:cNvPr>
          <p:cNvSpPr txBox="1"/>
          <p:nvPr/>
        </p:nvSpPr>
        <p:spPr>
          <a:xfrm>
            <a:off x="5354538" y="3165017"/>
            <a:ext cx="3131101" cy="738664"/>
          </a:xfrm>
          <a:prstGeom prst="rect">
            <a:avLst/>
          </a:prstGeom>
          <a:noFill/>
        </p:spPr>
        <p:txBody>
          <a:bodyPr wrap="square" rtlCol="0">
            <a:spAutoFit/>
          </a:bodyPr>
          <a:lstStyle/>
          <a:p>
            <a:r>
              <a:rPr lang="en-US" dirty="0"/>
              <a:t>Multiple cube mission coordinate assignment results with different color and 3x3x3 cube size.</a:t>
            </a:r>
          </a:p>
        </p:txBody>
      </p:sp>
      <p:pic>
        <p:nvPicPr>
          <p:cNvPr id="4" name="Εικόνα 3">
            <a:extLst>
              <a:ext uri="{FF2B5EF4-FFF2-40B4-BE49-F238E27FC236}">
                <a16:creationId xmlns:a16="http://schemas.microsoft.com/office/drawing/2014/main" id="{68661928-E094-8B61-0DF2-8361FB4C4665}"/>
              </a:ext>
            </a:extLst>
          </p:cNvPr>
          <p:cNvPicPr>
            <a:picLocks noChangeAspect="1"/>
          </p:cNvPicPr>
          <p:nvPr/>
        </p:nvPicPr>
        <p:blipFill>
          <a:blip r:embed="rId3"/>
          <a:stretch>
            <a:fillRect/>
          </a:stretch>
        </p:blipFill>
        <p:spPr>
          <a:xfrm>
            <a:off x="373851" y="1710630"/>
            <a:ext cx="3858163" cy="1076475"/>
          </a:xfrm>
          <a:prstGeom prst="rect">
            <a:avLst/>
          </a:prstGeom>
        </p:spPr>
      </p:pic>
      <p:pic>
        <p:nvPicPr>
          <p:cNvPr id="9" name="Εικόνα 8">
            <a:extLst>
              <a:ext uri="{FF2B5EF4-FFF2-40B4-BE49-F238E27FC236}">
                <a16:creationId xmlns:a16="http://schemas.microsoft.com/office/drawing/2014/main" id="{CBA22BC9-DD6A-4484-2DD9-CC79A442B46C}"/>
              </a:ext>
            </a:extLst>
          </p:cNvPr>
          <p:cNvPicPr>
            <a:picLocks noChangeAspect="1"/>
          </p:cNvPicPr>
          <p:nvPr/>
        </p:nvPicPr>
        <p:blipFill>
          <a:blip r:embed="rId4"/>
          <a:stretch>
            <a:fillRect/>
          </a:stretch>
        </p:blipFill>
        <p:spPr>
          <a:xfrm>
            <a:off x="4976717" y="1710630"/>
            <a:ext cx="3886742" cy="1076475"/>
          </a:xfrm>
          <a:prstGeom prst="rect">
            <a:avLst/>
          </a:prstGeom>
        </p:spPr>
      </p:pic>
    </p:spTree>
    <p:extLst>
      <p:ext uri="{BB962C8B-B14F-4D97-AF65-F5344CB8AC3E}">
        <p14:creationId xmlns:p14="http://schemas.microsoft.com/office/powerpoint/2010/main" val="2176025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with respect to accuracy for CA</a:t>
            </a:r>
            <a:endParaRPr dirty="0"/>
          </a:p>
        </p:txBody>
      </p:sp>
      <p:grpSp>
        <p:nvGrpSpPr>
          <p:cNvPr id="537" name="Google Shape;537;p46"/>
          <p:cNvGrpSpPr/>
          <p:nvPr/>
        </p:nvGrpSpPr>
        <p:grpSpPr>
          <a:xfrm rot="-5400000">
            <a:off x="723523" y="4192508"/>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37F3D1E4-DFAF-0580-07E3-AEE17670FBEE}"/>
              </a:ext>
            </a:extLst>
          </p:cNvPr>
          <p:cNvSpPr txBox="1"/>
          <p:nvPr/>
        </p:nvSpPr>
        <p:spPr>
          <a:xfrm>
            <a:off x="737383" y="3165017"/>
            <a:ext cx="3131101" cy="738664"/>
          </a:xfrm>
          <a:prstGeom prst="rect">
            <a:avLst/>
          </a:prstGeom>
          <a:noFill/>
        </p:spPr>
        <p:txBody>
          <a:bodyPr wrap="square" rtlCol="0">
            <a:spAutoFit/>
          </a:bodyPr>
          <a:lstStyle/>
          <a:p>
            <a:r>
              <a:rPr lang="en-US" dirty="0"/>
              <a:t>Multiple cube mission coordinate assignment results with same color and 0.5x0.5x0.5 cube size</a:t>
            </a:r>
          </a:p>
        </p:txBody>
      </p:sp>
      <p:sp>
        <p:nvSpPr>
          <p:cNvPr id="7" name="TextBox 6">
            <a:extLst>
              <a:ext uri="{FF2B5EF4-FFF2-40B4-BE49-F238E27FC236}">
                <a16:creationId xmlns:a16="http://schemas.microsoft.com/office/drawing/2014/main" id="{60AA93C5-AFFB-3913-E4C3-CDB87E4F6871}"/>
              </a:ext>
            </a:extLst>
          </p:cNvPr>
          <p:cNvSpPr txBox="1"/>
          <p:nvPr/>
        </p:nvSpPr>
        <p:spPr>
          <a:xfrm>
            <a:off x="5354538" y="3165017"/>
            <a:ext cx="3131101" cy="738664"/>
          </a:xfrm>
          <a:prstGeom prst="rect">
            <a:avLst/>
          </a:prstGeom>
          <a:noFill/>
        </p:spPr>
        <p:txBody>
          <a:bodyPr wrap="square" rtlCol="0">
            <a:spAutoFit/>
          </a:bodyPr>
          <a:lstStyle/>
          <a:p>
            <a:r>
              <a:rPr lang="en-US" dirty="0"/>
              <a:t>Multiple cube mission coordinate assignment results with same color and 3x3x3 cube size. </a:t>
            </a:r>
          </a:p>
        </p:txBody>
      </p:sp>
      <p:pic>
        <p:nvPicPr>
          <p:cNvPr id="3" name="Εικόνα 2">
            <a:extLst>
              <a:ext uri="{FF2B5EF4-FFF2-40B4-BE49-F238E27FC236}">
                <a16:creationId xmlns:a16="http://schemas.microsoft.com/office/drawing/2014/main" id="{3981C893-C916-D940-0F06-21B90646BAC9}"/>
              </a:ext>
            </a:extLst>
          </p:cNvPr>
          <p:cNvPicPr>
            <a:picLocks noChangeAspect="1"/>
          </p:cNvPicPr>
          <p:nvPr/>
        </p:nvPicPr>
        <p:blipFill>
          <a:blip r:embed="rId3"/>
          <a:stretch>
            <a:fillRect/>
          </a:stretch>
        </p:blipFill>
        <p:spPr>
          <a:xfrm>
            <a:off x="364325" y="1771511"/>
            <a:ext cx="3877216" cy="1095528"/>
          </a:xfrm>
          <a:prstGeom prst="rect">
            <a:avLst/>
          </a:prstGeom>
        </p:spPr>
      </p:pic>
      <p:pic>
        <p:nvPicPr>
          <p:cNvPr id="8" name="Εικόνα 7">
            <a:extLst>
              <a:ext uri="{FF2B5EF4-FFF2-40B4-BE49-F238E27FC236}">
                <a16:creationId xmlns:a16="http://schemas.microsoft.com/office/drawing/2014/main" id="{5CAB06AB-BD4A-7621-C28C-88A3E4199D2F}"/>
              </a:ext>
            </a:extLst>
          </p:cNvPr>
          <p:cNvPicPr>
            <a:picLocks noChangeAspect="1"/>
          </p:cNvPicPr>
          <p:nvPr/>
        </p:nvPicPr>
        <p:blipFill>
          <a:blip r:embed="rId4"/>
          <a:stretch>
            <a:fillRect/>
          </a:stretch>
        </p:blipFill>
        <p:spPr>
          <a:xfrm>
            <a:off x="4986243" y="1771511"/>
            <a:ext cx="3867690" cy="1066949"/>
          </a:xfrm>
          <a:prstGeom prst="rect">
            <a:avLst/>
          </a:prstGeom>
        </p:spPr>
      </p:pic>
    </p:spTree>
    <p:extLst>
      <p:ext uri="{BB962C8B-B14F-4D97-AF65-F5344CB8AC3E}">
        <p14:creationId xmlns:p14="http://schemas.microsoft.com/office/powerpoint/2010/main" val="2289367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with respect to accuracy for DP</a:t>
            </a:r>
            <a:endParaRPr dirty="0"/>
          </a:p>
        </p:txBody>
      </p:sp>
      <p:grpSp>
        <p:nvGrpSpPr>
          <p:cNvPr id="537" name="Google Shape;537;p46"/>
          <p:cNvGrpSpPr/>
          <p:nvPr/>
        </p:nvGrpSpPr>
        <p:grpSpPr>
          <a:xfrm rot="-5400000">
            <a:off x="723523" y="4192508"/>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37F3D1E4-DFAF-0580-07E3-AEE17670FBEE}"/>
              </a:ext>
            </a:extLst>
          </p:cNvPr>
          <p:cNvSpPr txBox="1"/>
          <p:nvPr/>
        </p:nvSpPr>
        <p:spPr>
          <a:xfrm>
            <a:off x="737383" y="3165017"/>
            <a:ext cx="3131101" cy="523220"/>
          </a:xfrm>
          <a:prstGeom prst="rect">
            <a:avLst/>
          </a:prstGeom>
          <a:noFill/>
        </p:spPr>
        <p:txBody>
          <a:bodyPr wrap="square" rtlCol="0">
            <a:spAutoFit/>
          </a:bodyPr>
          <a:lstStyle/>
          <a:p>
            <a:r>
              <a:rPr lang="en-US" dirty="0"/>
              <a:t>1 cube mission drone positioning results for 10 meters.</a:t>
            </a:r>
          </a:p>
        </p:txBody>
      </p:sp>
      <p:sp>
        <p:nvSpPr>
          <p:cNvPr id="7" name="TextBox 6">
            <a:extLst>
              <a:ext uri="{FF2B5EF4-FFF2-40B4-BE49-F238E27FC236}">
                <a16:creationId xmlns:a16="http://schemas.microsoft.com/office/drawing/2014/main" id="{60AA93C5-AFFB-3913-E4C3-CDB87E4F6871}"/>
              </a:ext>
            </a:extLst>
          </p:cNvPr>
          <p:cNvSpPr txBox="1"/>
          <p:nvPr/>
        </p:nvSpPr>
        <p:spPr>
          <a:xfrm>
            <a:off x="5354538" y="3165017"/>
            <a:ext cx="3131101" cy="523220"/>
          </a:xfrm>
          <a:prstGeom prst="rect">
            <a:avLst/>
          </a:prstGeom>
          <a:noFill/>
        </p:spPr>
        <p:txBody>
          <a:bodyPr wrap="square" rtlCol="0">
            <a:spAutoFit/>
          </a:bodyPr>
          <a:lstStyle/>
          <a:p>
            <a:r>
              <a:rPr lang="en-US" dirty="0"/>
              <a:t>1 cube mission drone positioning results for 15 meters.</a:t>
            </a:r>
          </a:p>
        </p:txBody>
      </p:sp>
      <p:pic>
        <p:nvPicPr>
          <p:cNvPr id="4" name="Εικόνα 3">
            <a:extLst>
              <a:ext uri="{FF2B5EF4-FFF2-40B4-BE49-F238E27FC236}">
                <a16:creationId xmlns:a16="http://schemas.microsoft.com/office/drawing/2014/main" id="{EE3C1BAE-18D1-2BF8-78D4-BE19414AB2C9}"/>
              </a:ext>
            </a:extLst>
          </p:cNvPr>
          <p:cNvPicPr>
            <a:picLocks noChangeAspect="1"/>
          </p:cNvPicPr>
          <p:nvPr/>
        </p:nvPicPr>
        <p:blipFill>
          <a:blip r:embed="rId3"/>
          <a:stretch>
            <a:fillRect/>
          </a:stretch>
        </p:blipFill>
        <p:spPr>
          <a:xfrm>
            <a:off x="354798" y="1800090"/>
            <a:ext cx="3896269" cy="1066949"/>
          </a:xfrm>
          <a:prstGeom prst="rect">
            <a:avLst/>
          </a:prstGeom>
        </p:spPr>
      </p:pic>
      <p:pic>
        <p:nvPicPr>
          <p:cNvPr id="9" name="Εικόνα 8">
            <a:extLst>
              <a:ext uri="{FF2B5EF4-FFF2-40B4-BE49-F238E27FC236}">
                <a16:creationId xmlns:a16="http://schemas.microsoft.com/office/drawing/2014/main" id="{05C9A4A9-4457-AD02-F180-81150BF32D8A}"/>
              </a:ext>
            </a:extLst>
          </p:cNvPr>
          <p:cNvPicPr>
            <a:picLocks noChangeAspect="1"/>
          </p:cNvPicPr>
          <p:nvPr/>
        </p:nvPicPr>
        <p:blipFill>
          <a:blip r:embed="rId4"/>
          <a:stretch>
            <a:fillRect/>
          </a:stretch>
        </p:blipFill>
        <p:spPr>
          <a:xfrm>
            <a:off x="4976717" y="1812664"/>
            <a:ext cx="3886742" cy="1095528"/>
          </a:xfrm>
          <a:prstGeom prst="rect">
            <a:avLst/>
          </a:prstGeom>
        </p:spPr>
      </p:pic>
    </p:spTree>
    <p:extLst>
      <p:ext uri="{BB962C8B-B14F-4D97-AF65-F5344CB8AC3E}">
        <p14:creationId xmlns:p14="http://schemas.microsoft.com/office/powerpoint/2010/main" val="1507319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33"/>
          <p:cNvSpPr txBox="1">
            <a:spLocks noGrp="1"/>
          </p:cNvSpPr>
          <p:nvPr>
            <p:ph type="subTitle" idx="1"/>
          </p:nvPr>
        </p:nvSpPr>
        <p:spPr>
          <a:xfrm>
            <a:off x="3543712" y="1336319"/>
            <a:ext cx="2194500" cy="11980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10000"/>
                  </a:schemeClr>
                </a:solidFill>
              </a:rPr>
              <a:t>Explore the usage of feature detection on aerial images to infer the position of a drone, as backup navigation.</a:t>
            </a:r>
            <a:endParaRPr dirty="0">
              <a:solidFill>
                <a:schemeClr val="accent6">
                  <a:lumMod val="10000"/>
                </a:schemeClr>
              </a:solidFill>
            </a:endParaRPr>
          </a:p>
        </p:txBody>
      </p:sp>
      <p:sp>
        <p:nvSpPr>
          <p:cNvPr id="259" name="Google Shape;259;p33"/>
          <p:cNvSpPr txBox="1">
            <a:spLocks noGrp="1"/>
          </p:cNvSpPr>
          <p:nvPr>
            <p:ph type="subTitle" idx="3"/>
          </p:nvPr>
        </p:nvSpPr>
        <p:spPr>
          <a:xfrm>
            <a:off x="6133766" y="1344272"/>
            <a:ext cx="2194500" cy="8471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10000"/>
                  </a:schemeClr>
                </a:solidFill>
              </a:rPr>
              <a:t>Describe a concrete implementation of this approach.</a:t>
            </a:r>
            <a:endParaRPr dirty="0">
              <a:solidFill>
                <a:schemeClr val="accent6">
                  <a:lumMod val="10000"/>
                </a:schemeClr>
              </a:solidFill>
            </a:endParaRPr>
          </a:p>
        </p:txBody>
      </p:sp>
      <p:sp>
        <p:nvSpPr>
          <p:cNvPr id="261" name="Google Shape;261;p33"/>
          <p:cNvSpPr txBox="1">
            <a:spLocks noGrp="1"/>
          </p:cNvSpPr>
          <p:nvPr>
            <p:ph type="subTitle" idx="5"/>
          </p:nvPr>
        </p:nvSpPr>
        <p:spPr>
          <a:xfrm>
            <a:off x="3577579" y="3125091"/>
            <a:ext cx="2194500" cy="13889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10000"/>
                  </a:schemeClr>
                </a:solidFill>
              </a:rPr>
              <a:t>Experimentation using ardupilot’s software-in-the-loop autopilot configuration and the Gazebo simulation environment.</a:t>
            </a:r>
            <a:endParaRPr dirty="0">
              <a:solidFill>
                <a:schemeClr val="accent6">
                  <a:lumMod val="10000"/>
                </a:schemeClr>
              </a:solidFill>
            </a:endParaRPr>
          </a:p>
        </p:txBody>
      </p:sp>
      <p:sp>
        <p:nvSpPr>
          <p:cNvPr id="263" name="Google Shape;263;p33"/>
          <p:cNvSpPr txBox="1">
            <a:spLocks noGrp="1"/>
          </p:cNvSpPr>
          <p:nvPr>
            <p:ph type="subTitle" idx="7"/>
          </p:nvPr>
        </p:nvSpPr>
        <p:spPr>
          <a:xfrm>
            <a:off x="6133766" y="3208143"/>
            <a:ext cx="2194500" cy="11281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10000"/>
                  </a:schemeClr>
                </a:solidFill>
              </a:rPr>
              <a:t>Evaluate the proposed approach through a series of experiments for different scenarios.</a:t>
            </a:r>
            <a:endParaRPr dirty="0">
              <a:solidFill>
                <a:schemeClr val="accent6">
                  <a:lumMod val="10000"/>
                </a:schemeClr>
              </a:solidFill>
            </a:endParaRPr>
          </a:p>
        </p:txBody>
      </p:sp>
      <p:sp>
        <p:nvSpPr>
          <p:cNvPr id="264" name="Google Shape;264;p33"/>
          <p:cNvSpPr txBox="1">
            <a:spLocks noGrp="1"/>
          </p:cNvSpPr>
          <p:nvPr>
            <p:ph type="title" idx="8"/>
          </p:nvPr>
        </p:nvSpPr>
        <p:spPr>
          <a:xfrm>
            <a:off x="714374" y="514354"/>
            <a:ext cx="2638425" cy="6512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Contributions</a:t>
            </a:r>
            <a:endParaRPr dirty="0"/>
          </a:p>
        </p:txBody>
      </p:sp>
      <p:sp>
        <p:nvSpPr>
          <p:cNvPr id="265" name="Google Shape;265;p33"/>
          <p:cNvSpPr txBox="1">
            <a:spLocks noGrp="1"/>
          </p:cNvSpPr>
          <p:nvPr>
            <p:ph type="title" idx="9"/>
          </p:nvPr>
        </p:nvSpPr>
        <p:spPr>
          <a:xfrm>
            <a:off x="3748353" y="905512"/>
            <a:ext cx="2194500" cy="62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66" name="Google Shape;266;p33"/>
          <p:cNvSpPr txBox="1">
            <a:spLocks noGrp="1"/>
          </p:cNvSpPr>
          <p:nvPr>
            <p:ph type="title" idx="13"/>
          </p:nvPr>
        </p:nvSpPr>
        <p:spPr>
          <a:xfrm>
            <a:off x="6235128" y="905512"/>
            <a:ext cx="2194500" cy="62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267" name="Google Shape;267;p33"/>
          <p:cNvSpPr txBox="1">
            <a:spLocks noGrp="1"/>
          </p:cNvSpPr>
          <p:nvPr>
            <p:ph type="title" idx="14"/>
          </p:nvPr>
        </p:nvSpPr>
        <p:spPr>
          <a:xfrm>
            <a:off x="3748353" y="2587144"/>
            <a:ext cx="2194500" cy="62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268" name="Google Shape;268;p33"/>
          <p:cNvSpPr txBox="1">
            <a:spLocks noGrp="1"/>
          </p:cNvSpPr>
          <p:nvPr>
            <p:ph type="title" idx="15"/>
          </p:nvPr>
        </p:nvSpPr>
        <p:spPr>
          <a:xfrm>
            <a:off x="6235128" y="2587144"/>
            <a:ext cx="2194500" cy="62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grpSp>
        <p:nvGrpSpPr>
          <p:cNvPr id="269" name="Google Shape;269;p33"/>
          <p:cNvGrpSpPr/>
          <p:nvPr/>
        </p:nvGrpSpPr>
        <p:grpSpPr>
          <a:xfrm>
            <a:off x="564994" y="4085588"/>
            <a:ext cx="397281" cy="428418"/>
            <a:chOff x="1271525" y="4920325"/>
            <a:chExt cx="655039" cy="706378"/>
          </a:xfrm>
        </p:grpSpPr>
        <p:sp>
          <p:nvSpPr>
            <p:cNvPr id="270" name="Google Shape;270;p33"/>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 name="Google Shape;272;p33"/>
          <p:cNvCxnSpPr>
            <a:cxnSpLocks/>
            <a:stCxn id="264" idx="2"/>
            <a:endCxn id="273" idx="3"/>
          </p:cNvCxnSpPr>
          <p:nvPr/>
        </p:nvCxnSpPr>
        <p:spPr>
          <a:xfrm rot="5400000">
            <a:off x="695021" y="1753797"/>
            <a:ext cx="1926720" cy="750412"/>
          </a:xfrm>
          <a:prstGeom prst="bentConnector2">
            <a:avLst/>
          </a:prstGeom>
          <a:noFill/>
          <a:ln w="9525" cap="flat" cmpd="sng">
            <a:solidFill>
              <a:srgbClr val="5C3DA4"/>
            </a:solidFill>
            <a:prstDash val="dash"/>
            <a:round/>
            <a:headEnd type="diamond" w="med" len="med"/>
            <a:tailEnd type="diamond" w="med" len="med"/>
          </a:ln>
        </p:spPr>
      </p:cxnSp>
      <p:sp>
        <p:nvSpPr>
          <p:cNvPr id="273" name="Google Shape;273;p33"/>
          <p:cNvSpPr/>
          <p:nvPr/>
        </p:nvSpPr>
        <p:spPr>
          <a:xfrm>
            <a:off x="714375" y="2807963"/>
            <a:ext cx="568800" cy="5688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4" name="Google Shape;274;p33"/>
          <p:cNvGrpSpPr/>
          <p:nvPr/>
        </p:nvGrpSpPr>
        <p:grpSpPr>
          <a:xfrm>
            <a:off x="817135" y="2924312"/>
            <a:ext cx="363199" cy="335957"/>
            <a:chOff x="4126815" y="2760704"/>
            <a:chExt cx="380393" cy="363118"/>
          </a:xfrm>
        </p:grpSpPr>
        <p:sp>
          <p:nvSpPr>
            <p:cNvPr id="275"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with respect to accuracy for DP</a:t>
            </a:r>
            <a:endParaRPr dirty="0"/>
          </a:p>
        </p:txBody>
      </p:sp>
      <p:grpSp>
        <p:nvGrpSpPr>
          <p:cNvPr id="537" name="Google Shape;537;p46"/>
          <p:cNvGrpSpPr/>
          <p:nvPr/>
        </p:nvGrpSpPr>
        <p:grpSpPr>
          <a:xfrm rot="-5400000">
            <a:off x="723523" y="4192508"/>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37F3D1E4-DFAF-0580-07E3-AEE17670FBEE}"/>
              </a:ext>
            </a:extLst>
          </p:cNvPr>
          <p:cNvSpPr txBox="1"/>
          <p:nvPr/>
        </p:nvSpPr>
        <p:spPr>
          <a:xfrm>
            <a:off x="737383" y="3165017"/>
            <a:ext cx="3131101" cy="738664"/>
          </a:xfrm>
          <a:prstGeom prst="rect">
            <a:avLst/>
          </a:prstGeom>
          <a:noFill/>
        </p:spPr>
        <p:txBody>
          <a:bodyPr wrap="square" rtlCol="0">
            <a:spAutoFit/>
          </a:bodyPr>
          <a:lstStyle/>
          <a:p>
            <a:r>
              <a:rPr lang="en-US" dirty="0"/>
              <a:t>Multiple cube mission drone positioning results with different color and cube size 0.5x0.5x0.5.</a:t>
            </a:r>
          </a:p>
        </p:txBody>
      </p:sp>
      <p:sp>
        <p:nvSpPr>
          <p:cNvPr id="7" name="TextBox 6">
            <a:extLst>
              <a:ext uri="{FF2B5EF4-FFF2-40B4-BE49-F238E27FC236}">
                <a16:creationId xmlns:a16="http://schemas.microsoft.com/office/drawing/2014/main" id="{60AA93C5-AFFB-3913-E4C3-CDB87E4F6871}"/>
              </a:ext>
            </a:extLst>
          </p:cNvPr>
          <p:cNvSpPr txBox="1"/>
          <p:nvPr/>
        </p:nvSpPr>
        <p:spPr>
          <a:xfrm>
            <a:off x="5354538" y="3165017"/>
            <a:ext cx="3131101" cy="738664"/>
          </a:xfrm>
          <a:prstGeom prst="rect">
            <a:avLst/>
          </a:prstGeom>
          <a:noFill/>
        </p:spPr>
        <p:txBody>
          <a:bodyPr wrap="square" rtlCol="0">
            <a:spAutoFit/>
          </a:bodyPr>
          <a:lstStyle/>
          <a:p>
            <a:r>
              <a:rPr lang="en-US" dirty="0"/>
              <a:t>Multiple cube mission drone positioning results with different color and cube size 3x3x3x. </a:t>
            </a:r>
          </a:p>
        </p:txBody>
      </p:sp>
      <p:pic>
        <p:nvPicPr>
          <p:cNvPr id="4" name="Εικόνα 3">
            <a:extLst>
              <a:ext uri="{FF2B5EF4-FFF2-40B4-BE49-F238E27FC236}">
                <a16:creationId xmlns:a16="http://schemas.microsoft.com/office/drawing/2014/main" id="{3A07E81C-38BD-5EEF-12DF-2F5AE20B98BE}"/>
              </a:ext>
            </a:extLst>
          </p:cNvPr>
          <p:cNvPicPr>
            <a:picLocks noChangeAspect="1"/>
          </p:cNvPicPr>
          <p:nvPr/>
        </p:nvPicPr>
        <p:blipFill>
          <a:blip r:embed="rId3"/>
          <a:stretch>
            <a:fillRect/>
          </a:stretch>
        </p:blipFill>
        <p:spPr>
          <a:xfrm>
            <a:off x="364325" y="1818352"/>
            <a:ext cx="3877216" cy="1076475"/>
          </a:xfrm>
          <a:prstGeom prst="rect">
            <a:avLst/>
          </a:prstGeom>
        </p:spPr>
      </p:pic>
      <p:pic>
        <p:nvPicPr>
          <p:cNvPr id="9" name="Εικόνα 8">
            <a:extLst>
              <a:ext uri="{FF2B5EF4-FFF2-40B4-BE49-F238E27FC236}">
                <a16:creationId xmlns:a16="http://schemas.microsoft.com/office/drawing/2014/main" id="{7B7D8CED-C137-A648-A10B-98FE18D0811E}"/>
              </a:ext>
            </a:extLst>
          </p:cNvPr>
          <p:cNvPicPr>
            <a:picLocks noChangeAspect="1"/>
          </p:cNvPicPr>
          <p:nvPr/>
        </p:nvPicPr>
        <p:blipFill>
          <a:blip r:embed="rId4"/>
          <a:stretch>
            <a:fillRect/>
          </a:stretch>
        </p:blipFill>
        <p:spPr>
          <a:xfrm>
            <a:off x="4986243" y="1799299"/>
            <a:ext cx="3867690" cy="1095528"/>
          </a:xfrm>
          <a:prstGeom prst="rect">
            <a:avLst/>
          </a:prstGeom>
        </p:spPr>
      </p:pic>
    </p:spTree>
    <p:extLst>
      <p:ext uri="{BB962C8B-B14F-4D97-AF65-F5344CB8AC3E}">
        <p14:creationId xmlns:p14="http://schemas.microsoft.com/office/powerpoint/2010/main" val="2302406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with respect to accuracy for DP</a:t>
            </a:r>
            <a:endParaRPr dirty="0"/>
          </a:p>
        </p:txBody>
      </p:sp>
      <p:grpSp>
        <p:nvGrpSpPr>
          <p:cNvPr id="537" name="Google Shape;537;p46"/>
          <p:cNvGrpSpPr/>
          <p:nvPr/>
        </p:nvGrpSpPr>
        <p:grpSpPr>
          <a:xfrm rot="-5400000">
            <a:off x="723523" y="4192508"/>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37F3D1E4-DFAF-0580-07E3-AEE17670FBEE}"/>
              </a:ext>
            </a:extLst>
          </p:cNvPr>
          <p:cNvSpPr txBox="1"/>
          <p:nvPr/>
        </p:nvSpPr>
        <p:spPr>
          <a:xfrm>
            <a:off x="737383" y="3165017"/>
            <a:ext cx="3131101" cy="738664"/>
          </a:xfrm>
          <a:prstGeom prst="rect">
            <a:avLst/>
          </a:prstGeom>
          <a:noFill/>
        </p:spPr>
        <p:txBody>
          <a:bodyPr wrap="square" rtlCol="0">
            <a:spAutoFit/>
          </a:bodyPr>
          <a:lstStyle/>
          <a:p>
            <a:r>
              <a:rPr lang="en-US" dirty="0"/>
              <a:t>Multiple cube mission drone positioning results with same color and cube size 0.5x0.5x0.5.</a:t>
            </a:r>
          </a:p>
        </p:txBody>
      </p:sp>
      <p:sp>
        <p:nvSpPr>
          <p:cNvPr id="7" name="TextBox 6">
            <a:extLst>
              <a:ext uri="{FF2B5EF4-FFF2-40B4-BE49-F238E27FC236}">
                <a16:creationId xmlns:a16="http://schemas.microsoft.com/office/drawing/2014/main" id="{60AA93C5-AFFB-3913-E4C3-CDB87E4F6871}"/>
              </a:ext>
            </a:extLst>
          </p:cNvPr>
          <p:cNvSpPr txBox="1"/>
          <p:nvPr/>
        </p:nvSpPr>
        <p:spPr>
          <a:xfrm>
            <a:off x="5354538" y="3165017"/>
            <a:ext cx="3131101" cy="738664"/>
          </a:xfrm>
          <a:prstGeom prst="rect">
            <a:avLst/>
          </a:prstGeom>
          <a:noFill/>
        </p:spPr>
        <p:txBody>
          <a:bodyPr wrap="square" rtlCol="0">
            <a:spAutoFit/>
          </a:bodyPr>
          <a:lstStyle/>
          <a:p>
            <a:r>
              <a:rPr lang="en-US" dirty="0"/>
              <a:t>Multiple cube mission drone positioning results with same color and cube size 3x3x3x. </a:t>
            </a:r>
          </a:p>
        </p:txBody>
      </p:sp>
      <p:pic>
        <p:nvPicPr>
          <p:cNvPr id="4" name="Εικόνα 3">
            <a:extLst>
              <a:ext uri="{FF2B5EF4-FFF2-40B4-BE49-F238E27FC236}">
                <a16:creationId xmlns:a16="http://schemas.microsoft.com/office/drawing/2014/main" id="{7428C975-77D1-CE1D-29AE-25C0105B7A2E}"/>
              </a:ext>
            </a:extLst>
          </p:cNvPr>
          <p:cNvPicPr>
            <a:picLocks noChangeAspect="1"/>
          </p:cNvPicPr>
          <p:nvPr/>
        </p:nvPicPr>
        <p:blipFill>
          <a:blip r:embed="rId3"/>
          <a:stretch>
            <a:fillRect/>
          </a:stretch>
        </p:blipFill>
        <p:spPr>
          <a:xfrm>
            <a:off x="359562" y="1761985"/>
            <a:ext cx="3886742" cy="1105054"/>
          </a:xfrm>
          <a:prstGeom prst="rect">
            <a:avLst/>
          </a:prstGeom>
        </p:spPr>
      </p:pic>
      <p:pic>
        <p:nvPicPr>
          <p:cNvPr id="9" name="Εικόνα 8">
            <a:extLst>
              <a:ext uri="{FF2B5EF4-FFF2-40B4-BE49-F238E27FC236}">
                <a16:creationId xmlns:a16="http://schemas.microsoft.com/office/drawing/2014/main" id="{D1648814-8358-035A-7BE0-03EDB089B7F6}"/>
              </a:ext>
            </a:extLst>
          </p:cNvPr>
          <p:cNvPicPr>
            <a:picLocks noChangeAspect="1"/>
          </p:cNvPicPr>
          <p:nvPr/>
        </p:nvPicPr>
        <p:blipFill>
          <a:blip r:embed="rId4"/>
          <a:stretch>
            <a:fillRect/>
          </a:stretch>
        </p:blipFill>
        <p:spPr>
          <a:xfrm>
            <a:off x="4986243" y="1761985"/>
            <a:ext cx="3867690" cy="1095528"/>
          </a:xfrm>
          <a:prstGeom prst="rect">
            <a:avLst/>
          </a:prstGeom>
        </p:spPr>
      </p:pic>
    </p:spTree>
    <p:extLst>
      <p:ext uri="{BB962C8B-B14F-4D97-AF65-F5344CB8AC3E}">
        <p14:creationId xmlns:p14="http://schemas.microsoft.com/office/powerpoint/2010/main" val="912458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Performance evaluation</a:t>
            </a:r>
            <a:endParaRPr dirty="0"/>
          </a:p>
        </p:txBody>
      </p:sp>
      <p:sp>
        <p:nvSpPr>
          <p:cNvPr id="508" name="Google Shape;508;p46"/>
          <p:cNvSpPr txBox="1">
            <a:spLocks noGrp="1"/>
          </p:cNvSpPr>
          <p:nvPr>
            <p:ph type="subTitle" idx="1"/>
          </p:nvPr>
        </p:nvSpPr>
        <p:spPr>
          <a:xfrm>
            <a:off x="180622" y="1231088"/>
            <a:ext cx="8782755" cy="170402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b="1" dirty="0">
                <a:solidFill>
                  <a:schemeClr val="accent6">
                    <a:lumMod val="10000"/>
                  </a:schemeClr>
                </a:solidFill>
                <a:latin typeface="+mj-lt"/>
              </a:rPr>
              <a:t>Objective:</a:t>
            </a:r>
            <a:r>
              <a:rPr lang="en-US" sz="1600" dirty="0">
                <a:solidFill>
                  <a:schemeClr val="accent6">
                    <a:lumMod val="10000"/>
                  </a:schemeClr>
                </a:solidFill>
                <a:latin typeface="+mj-lt"/>
              </a:rPr>
              <a:t> Measure the algorithm's execution times during a single drone mission.</a:t>
            </a:r>
          </a:p>
          <a:p>
            <a:pPr marL="285750" lvl="0" indent="-285750" algn="l" rtl="0">
              <a:spcBef>
                <a:spcPts val="0"/>
              </a:spcBef>
              <a:spcAft>
                <a:spcPts val="0"/>
              </a:spcAft>
              <a:buFont typeface="Arial" panose="020B0604020202020204" pitchFamily="34" charset="0"/>
              <a:buChar char="•"/>
            </a:pPr>
            <a:r>
              <a:rPr lang="en-US" sz="1600" b="1" dirty="0">
                <a:solidFill>
                  <a:schemeClr val="accent6">
                    <a:lumMod val="10000"/>
                  </a:schemeClr>
                </a:solidFill>
                <a:latin typeface="+mj-lt"/>
              </a:rPr>
              <a:t>Importance:</a:t>
            </a:r>
            <a:r>
              <a:rPr lang="en-US" sz="1600" dirty="0">
                <a:solidFill>
                  <a:schemeClr val="accent6">
                    <a:lumMod val="10000"/>
                  </a:schemeClr>
                </a:solidFill>
                <a:latin typeface="+mj-lt"/>
              </a:rPr>
              <a:t> Determine feasibility on both high-end PCs and onboard hardware, such as a Raspberry Pi 4.</a:t>
            </a:r>
          </a:p>
          <a:p>
            <a:pPr marL="285750" lvl="0" indent="-285750" algn="l" rtl="0">
              <a:spcBef>
                <a:spcPts val="0"/>
              </a:spcBef>
              <a:spcAft>
                <a:spcPts val="0"/>
              </a:spcAft>
              <a:buFont typeface="Arial" panose="020B0604020202020204" pitchFamily="34" charset="0"/>
              <a:buChar char="•"/>
            </a:pPr>
            <a:r>
              <a:rPr lang="en-US" sz="1600" b="1" dirty="0">
                <a:solidFill>
                  <a:schemeClr val="accent6">
                    <a:lumMod val="10000"/>
                  </a:schemeClr>
                </a:solidFill>
                <a:latin typeface="+mj-lt"/>
              </a:rPr>
              <a:t>Metrics</a:t>
            </a:r>
            <a:r>
              <a:rPr lang="en-US" sz="1600" dirty="0">
                <a:solidFill>
                  <a:schemeClr val="accent6">
                    <a:lumMod val="10000"/>
                  </a:schemeClr>
                </a:solidFill>
                <a:latin typeface="+mj-lt"/>
              </a:rPr>
              <a:t>: maximum iteration time, minimum iteration time, average time per iteration, total time.</a:t>
            </a:r>
          </a:p>
          <a:p>
            <a:pPr marL="285750" lvl="0" indent="-285750" algn="l" rtl="0">
              <a:spcBef>
                <a:spcPts val="0"/>
              </a:spcBef>
              <a:spcAft>
                <a:spcPts val="0"/>
              </a:spcAft>
              <a:buFont typeface="Arial" panose="020B0604020202020204" pitchFamily="34" charset="0"/>
              <a:buChar char="•"/>
            </a:pPr>
            <a:r>
              <a:rPr lang="en-US" sz="1600" b="1" dirty="0">
                <a:solidFill>
                  <a:schemeClr val="accent6">
                    <a:lumMod val="10000"/>
                  </a:schemeClr>
                </a:solidFill>
                <a:latin typeface="+mj-lt"/>
              </a:rPr>
              <a:t>Goal:</a:t>
            </a:r>
            <a:r>
              <a:rPr lang="en-US" sz="1600" dirty="0">
                <a:solidFill>
                  <a:schemeClr val="accent6">
                    <a:lumMod val="10000"/>
                  </a:schemeClr>
                </a:solidFill>
                <a:latin typeface="+mj-lt"/>
              </a:rPr>
              <a:t> Assess if the algorithm is suitable for integration into the drone's onboard software.</a:t>
            </a:r>
          </a:p>
        </p:txBody>
      </p:sp>
      <p:grpSp>
        <p:nvGrpSpPr>
          <p:cNvPr id="537" name="Google Shape;537;p46"/>
          <p:cNvGrpSpPr/>
          <p:nvPr/>
        </p:nvGrpSpPr>
        <p:grpSpPr>
          <a:xfrm rot="-5400000">
            <a:off x="723523" y="4192508"/>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Εικόνα 3">
            <a:extLst>
              <a:ext uri="{FF2B5EF4-FFF2-40B4-BE49-F238E27FC236}">
                <a16:creationId xmlns:a16="http://schemas.microsoft.com/office/drawing/2014/main" id="{2D48B481-4CDC-3F1B-9050-3B9113734797}"/>
              </a:ext>
            </a:extLst>
          </p:cNvPr>
          <p:cNvPicPr>
            <a:picLocks noChangeAspect="1"/>
          </p:cNvPicPr>
          <p:nvPr/>
        </p:nvPicPr>
        <p:blipFill>
          <a:blip r:embed="rId3"/>
          <a:stretch>
            <a:fillRect/>
          </a:stretch>
        </p:blipFill>
        <p:spPr>
          <a:xfrm>
            <a:off x="1790311" y="3218551"/>
            <a:ext cx="5563376" cy="819264"/>
          </a:xfrm>
          <a:prstGeom prst="rect">
            <a:avLst/>
          </a:prstGeom>
        </p:spPr>
      </p:pic>
    </p:spTree>
    <p:extLst>
      <p:ext uri="{BB962C8B-B14F-4D97-AF65-F5344CB8AC3E}">
        <p14:creationId xmlns:p14="http://schemas.microsoft.com/office/powerpoint/2010/main" val="2980799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with respect to performance</a:t>
            </a:r>
            <a:endParaRPr dirty="0"/>
          </a:p>
        </p:txBody>
      </p:sp>
      <p:grpSp>
        <p:nvGrpSpPr>
          <p:cNvPr id="537" name="Google Shape;537;p46"/>
          <p:cNvGrpSpPr/>
          <p:nvPr/>
        </p:nvGrpSpPr>
        <p:grpSpPr>
          <a:xfrm rot="-5400000">
            <a:off x="723523" y="4192508"/>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37F3D1E4-DFAF-0580-07E3-AEE17670FBEE}"/>
              </a:ext>
            </a:extLst>
          </p:cNvPr>
          <p:cNvSpPr txBox="1"/>
          <p:nvPr/>
        </p:nvSpPr>
        <p:spPr>
          <a:xfrm>
            <a:off x="2404533" y="3292891"/>
            <a:ext cx="4610743" cy="523220"/>
          </a:xfrm>
          <a:prstGeom prst="rect">
            <a:avLst/>
          </a:prstGeom>
          <a:noFill/>
        </p:spPr>
        <p:txBody>
          <a:bodyPr wrap="square" rtlCol="0">
            <a:spAutoFit/>
          </a:bodyPr>
          <a:lstStyle/>
          <a:p>
            <a:r>
              <a:rPr lang="en-US" dirty="0"/>
              <a:t>Comparison of average times (in seconds) for one-cube and multiple-cube missions on PC and Rpi.</a:t>
            </a:r>
          </a:p>
        </p:txBody>
      </p:sp>
      <p:pic>
        <p:nvPicPr>
          <p:cNvPr id="3" name="Εικόνα 2">
            <a:extLst>
              <a:ext uri="{FF2B5EF4-FFF2-40B4-BE49-F238E27FC236}">
                <a16:creationId xmlns:a16="http://schemas.microsoft.com/office/drawing/2014/main" id="{36C18F5D-FCAF-8059-012E-70F676DC1C9B}"/>
              </a:ext>
            </a:extLst>
          </p:cNvPr>
          <p:cNvPicPr>
            <a:picLocks noChangeAspect="1"/>
          </p:cNvPicPr>
          <p:nvPr/>
        </p:nvPicPr>
        <p:blipFill>
          <a:blip r:embed="rId3"/>
          <a:stretch>
            <a:fillRect/>
          </a:stretch>
        </p:blipFill>
        <p:spPr>
          <a:xfrm>
            <a:off x="2404533" y="1434795"/>
            <a:ext cx="4610743" cy="1600423"/>
          </a:xfrm>
          <a:prstGeom prst="rect">
            <a:avLst/>
          </a:prstGeom>
        </p:spPr>
      </p:pic>
    </p:spTree>
    <p:extLst>
      <p:ext uri="{BB962C8B-B14F-4D97-AF65-F5344CB8AC3E}">
        <p14:creationId xmlns:p14="http://schemas.microsoft.com/office/powerpoint/2010/main" val="2667055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6"/>
          <p:cNvSpPr txBox="1">
            <a:spLocks noGrp="1"/>
          </p:cNvSpPr>
          <p:nvPr>
            <p:ph type="ctrTitle"/>
          </p:nvPr>
        </p:nvSpPr>
        <p:spPr>
          <a:xfrm>
            <a:off x="2430000" y="590549"/>
            <a:ext cx="4284000" cy="98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735" name="Google Shape;735;p56"/>
          <p:cNvSpPr txBox="1">
            <a:spLocks noGrp="1"/>
          </p:cNvSpPr>
          <p:nvPr>
            <p:ph type="subTitle" idx="1"/>
          </p:nvPr>
        </p:nvSpPr>
        <p:spPr>
          <a:xfrm>
            <a:off x="2430000" y="2359781"/>
            <a:ext cx="4293900" cy="108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2000" b="1" dirty="0"/>
              <a:t>Do you have any questions?</a:t>
            </a:r>
            <a:endParaRPr sz="2000" b="1" dirty="0"/>
          </a:p>
        </p:txBody>
      </p:sp>
      <p:grpSp>
        <p:nvGrpSpPr>
          <p:cNvPr id="748" name="Google Shape;748;p56"/>
          <p:cNvGrpSpPr/>
          <p:nvPr/>
        </p:nvGrpSpPr>
        <p:grpSpPr>
          <a:xfrm>
            <a:off x="714369" y="782949"/>
            <a:ext cx="185414" cy="420064"/>
            <a:chOff x="690709" y="1212543"/>
            <a:chExt cx="222000" cy="502950"/>
          </a:xfrm>
        </p:grpSpPr>
        <p:sp>
          <p:nvSpPr>
            <p:cNvPr id="749" name="Google Shape;749;p56"/>
            <p:cNvSpPr/>
            <p:nvPr/>
          </p:nvSpPr>
          <p:spPr>
            <a:xfrm>
              <a:off x="690709" y="1493493"/>
              <a:ext cx="222000" cy="222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6"/>
            <p:cNvSpPr/>
            <p:nvPr/>
          </p:nvSpPr>
          <p:spPr>
            <a:xfrm>
              <a:off x="690709" y="1212543"/>
              <a:ext cx="222000" cy="222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56"/>
          <p:cNvGrpSpPr/>
          <p:nvPr/>
        </p:nvGrpSpPr>
        <p:grpSpPr>
          <a:xfrm>
            <a:off x="8071946" y="2698869"/>
            <a:ext cx="357687" cy="441111"/>
            <a:chOff x="7133525" y="3169426"/>
            <a:chExt cx="477425" cy="588776"/>
          </a:xfrm>
        </p:grpSpPr>
        <p:sp>
          <p:nvSpPr>
            <p:cNvPr id="752" name="Google Shape;752;p56"/>
            <p:cNvSpPr/>
            <p:nvPr/>
          </p:nvSpPr>
          <p:spPr>
            <a:xfrm>
              <a:off x="7295950" y="3443201"/>
              <a:ext cx="315000" cy="315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6"/>
            <p:cNvSpPr/>
            <p:nvPr/>
          </p:nvSpPr>
          <p:spPr>
            <a:xfrm>
              <a:off x="7133525" y="3169426"/>
              <a:ext cx="177900" cy="1779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558689" y="1947797"/>
            <a:ext cx="3638100" cy="76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Related work</a:t>
            </a:r>
            <a:endParaRPr dirty="0"/>
          </a:p>
        </p:txBody>
      </p:sp>
      <p:sp>
        <p:nvSpPr>
          <p:cNvPr id="284" name="Google Shape;284;p34"/>
          <p:cNvSpPr txBox="1">
            <a:spLocks noGrp="1"/>
          </p:cNvSpPr>
          <p:nvPr>
            <p:ph type="subTitle" idx="1"/>
          </p:nvPr>
        </p:nvSpPr>
        <p:spPr>
          <a:xfrm>
            <a:off x="800175" y="2846406"/>
            <a:ext cx="2979526"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50000"/>
                  </a:schemeClr>
                </a:solidFill>
              </a:rPr>
              <a:t>Visual Odometry and Feature Detection Techniques</a:t>
            </a:r>
            <a:endParaRPr dirty="0">
              <a:solidFill>
                <a:schemeClr val="tx1">
                  <a:lumMod val="50000"/>
                </a:schemeClr>
              </a:solidFill>
            </a:endParaRPr>
          </a:p>
        </p:txBody>
      </p:sp>
      <p:grpSp>
        <p:nvGrpSpPr>
          <p:cNvPr id="287" name="Google Shape;287;p34"/>
          <p:cNvGrpSpPr/>
          <p:nvPr/>
        </p:nvGrpSpPr>
        <p:grpSpPr>
          <a:xfrm>
            <a:off x="4316498" y="667329"/>
            <a:ext cx="511004" cy="486560"/>
            <a:chOff x="3470151" y="1675213"/>
            <a:chExt cx="703669" cy="670009"/>
          </a:xfrm>
        </p:grpSpPr>
        <p:sp>
          <p:nvSpPr>
            <p:cNvPr id="288" name="Google Shape;288;p34"/>
            <p:cNvSpPr/>
            <p:nvPr/>
          </p:nvSpPr>
          <p:spPr>
            <a:xfrm>
              <a:off x="3784720" y="1675213"/>
              <a:ext cx="389100" cy="389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3470151" y="2108822"/>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4"/>
          <p:cNvSpPr/>
          <p:nvPr/>
        </p:nvSpPr>
        <p:spPr>
          <a:xfrm>
            <a:off x="714375" y="4461159"/>
            <a:ext cx="171600" cy="1716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Θέση εικόνας 11">
            <a:extLst>
              <a:ext uri="{FF2B5EF4-FFF2-40B4-BE49-F238E27FC236}">
                <a16:creationId xmlns:a16="http://schemas.microsoft.com/office/drawing/2014/main" id="{889C44EC-D1CF-C7ED-7B92-CD90D55EDB1C}"/>
              </a:ext>
            </a:extLst>
          </p:cNvPr>
          <p:cNvPicPr>
            <a:picLocks noGrp="1" noChangeAspect="1"/>
          </p:cNvPicPr>
          <p:nvPr>
            <p:ph type="pic" idx="3"/>
          </p:nvPr>
        </p:nvPicPr>
        <p:blipFill>
          <a:blip r:embed="rId3"/>
          <a:srcRect l="1982" r="1982"/>
          <a:stretch>
            <a:fillRect/>
          </a:stretch>
        </p:blipFill>
        <p:spPr>
          <a:xfrm>
            <a:off x="5093325" y="1088992"/>
            <a:ext cx="3336300" cy="326970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402666" y="1108968"/>
            <a:ext cx="4436533" cy="76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Visual Odometry</a:t>
            </a:r>
            <a:endParaRPr dirty="0"/>
          </a:p>
        </p:txBody>
      </p:sp>
      <p:sp>
        <p:nvSpPr>
          <p:cNvPr id="361" name="Google Shape;361;p39"/>
          <p:cNvSpPr txBox="1">
            <a:spLocks noGrp="1"/>
          </p:cNvSpPr>
          <p:nvPr>
            <p:ph type="subTitle" idx="1"/>
          </p:nvPr>
        </p:nvSpPr>
        <p:spPr>
          <a:xfrm>
            <a:off x="4814101" y="1870068"/>
            <a:ext cx="3615523" cy="24829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10000"/>
                  </a:schemeClr>
                </a:solidFill>
              </a:rPr>
              <a:t>Visual odometry is a reliable method used by drones to accurately determine their location using just a continuous series of pictures taken by a camera mounted on the vehicle. It is considered a cost-effective and relatively accurate alternative to traditional odometry techniques like GPS, INS, and wheel odometry</a:t>
            </a:r>
            <a:r>
              <a:rPr lang="el-GR" dirty="0">
                <a:solidFill>
                  <a:schemeClr val="accent6">
                    <a:lumMod val="10000"/>
                  </a:schemeClr>
                </a:solidFill>
              </a:rPr>
              <a:t>.</a:t>
            </a:r>
            <a:endParaRPr dirty="0">
              <a:solidFill>
                <a:schemeClr val="accent6">
                  <a:lumMod val="10000"/>
                </a:schemeClr>
              </a:solidFill>
            </a:endParaRPr>
          </a:p>
        </p:txBody>
      </p:sp>
      <p:grpSp>
        <p:nvGrpSpPr>
          <p:cNvPr id="363" name="Google Shape;363;p39"/>
          <p:cNvGrpSpPr/>
          <p:nvPr/>
        </p:nvGrpSpPr>
        <p:grpSpPr>
          <a:xfrm>
            <a:off x="8032349" y="514355"/>
            <a:ext cx="397281" cy="428418"/>
            <a:chOff x="1271525" y="4920325"/>
            <a:chExt cx="655039" cy="706378"/>
          </a:xfrm>
        </p:grpSpPr>
        <p:sp>
          <p:nvSpPr>
            <p:cNvPr id="364" name="Google Shape;364;p39"/>
            <p:cNvSpPr/>
            <p:nvPr/>
          </p:nvSpPr>
          <p:spPr>
            <a:xfrm>
              <a:off x="1513164" y="4920325"/>
              <a:ext cx="413400" cy="413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1271525" y="5375603"/>
              <a:ext cx="251100" cy="251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Θέση εικόνας 6">
            <a:extLst>
              <a:ext uri="{FF2B5EF4-FFF2-40B4-BE49-F238E27FC236}">
                <a16:creationId xmlns:a16="http://schemas.microsoft.com/office/drawing/2014/main" id="{7EE417E3-9587-103D-DB2E-71854F771577}"/>
              </a:ext>
            </a:extLst>
          </p:cNvPr>
          <p:cNvPicPr>
            <a:picLocks noGrp="1" noChangeAspect="1"/>
          </p:cNvPicPr>
          <p:nvPr>
            <p:ph type="pic" idx="3"/>
          </p:nvPr>
        </p:nvPicPr>
        <p:blipFill>
          <a:blip r:embed="rId3"/>
          <a:srcRect t="999" b="999"/>
          <a:stretch>
            <a:fillRect/>
          </a:stretch>
        </p:blip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5"/>
          <p:cNvSpPr txBox="1">
            <a:spLocks noGrp="1"/>
          </p:cNvSpPr>
          <p:nvPr>
            <p:ph type="title"/>
          </p:nvPr>
        </p:nvSpPr>
        <p:spPr>
          <a:xfrm>
            <a:off x="2085115" y="1688536"/>
            <a:ext cx="2286000" cy="39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Monocular</a:t>
            </a:r>
            <a:endParaRPr dirty="0"/>
          </a:p>
        </p:txBody>
      </p:sp>
      <p:sp>
        <p:nvSpPr>
          <p:cNvPr id="460" name="Google Shape;460;p45"/>
          <p:cNvSpPr txBox="1">
            <a:spLocks noGrp="1"/>
          </p:cNvSpPr>
          <p:nvPr>
            <p:ph type="subTitle" idx="1"/>
          </p:nvPr>
        </p:nvSpPr>
        <p:spPr>
          <a:xfrm>
            <a:off x="2085116" y="1990730"/>
            <a:ext cx="2286000" cy="987907"/>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n-US" dirty="0">
                <a:solidFill>
                  <a:schemeClr val="tx1">
                    <a:lumMod val="50000"/>
                  </a:schemeClr>
                </a:solidFill>
              </a:rPr>
              <a:t>Utilizes a single camera.</a:t>
            </a:r>
          </a:p>
          <a:p>
            <a:pPr marL="342900" lvl="0" indent="-342900" algn="l" rtl="0">
              <a:spcBef>
                <a:spcPts val="0"/>
              </a:spcBef>
              <a:spcAft>
                <a:spcPts val="0"/>
              </a:spcAft>
              <a:buFont typeface="+mj-lt"/>
              <a:buAutoNum type="arabicPeriod"/>
            </a:pPr>
            <a:r>
              <a:rPr lang="en-US" dirty="0">
                <a:solidFill>
                  <a:schemeClr val="tx1">
                    <a:lumMod val="50000"/>
                  </a:schemeClr>
                </a:solidFill>
              </a:rPr>
              <a:t>Suffer from scale ambiguity.</a:t>
            </a:r>
            <a:endParaRPr dirty="0">
              <a:solidFill>
                <a:schemeClr val="tx1">
                  <a:lumMod val="50000"/>
                </a:schemeClr>
              </a:solidFill>
            </a:endParaRPr>
          </a:p>
        </p:txBody>
      </p:sp>
      <p:sp>
        <p:nvSpPr>
          <p:cNvPr id="461" name="Google Shape;461;p45"/>
          <p:cNvSpPr txBox="1">
            <a:spLocks noGrp="1"/>
          </p:cNvSpPr>
          <p:nvPr>
            <p:ph type="title" idx="2"/>
          </p:nvPr>
        </p:nvSpPr>
        <p:spPr>
          <a:xfrm>
            <a:off x="5615575" y="1683430"/>
            <a:ext cx="2286000" cy="39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Stereo</a:t>
            </a:r>
            <a:endParaRPr dirty="0"/>
          </a:p>
        </p:txBody>
      </p:sp>
      <p:sp>
        <p:nvSpPr>
          <p:cNvPr id="462" name="Google Shape;462;p45"/>
          <p:cNvSpPr txBox="1">
            <a:spLocks noGrp="1"/>
          </p:cNvSpPr>
          <p:nvPr>
            <p:ph type="subTitle" idx="3"/>
          </p:nvPr>
        </p:nvSpPr>
        <p:spPr>
          <a:xfrm>
            <a:off x="5615576" y="1985624"/>
            <a:ext cx="2814054" cy="987907"/>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it-IT" dirty="0">
                <a:solidFill>
                  <a:schemeClr val="tx1">
                    <a:lumMod val="50000"/>
                  </a:schemeClr>
                </a:solidFill>
              </a:rPr>
              <a:t>Utilizes two cameras.</a:t>
            </a:r>
          </a:p>
          <a:p>
            <a:pPr marL="342900" lvl="0" indent="-342900" algn="l" rtl="0">
              <a:spcBef>
                <a:spcPts val="0"/>
              </a:spcBef>
              <a:spcAft>
                <a:spcPts val="0"/>
              </a:spcAft>
              <a:buFont typeface="+mj-lt"/>
              <a:buAutoNum type="arabicPeriod"/>
            </a:pPr>
            <a:r>
              <a:rPr lang="it-IT" dirty="0">
                <a:solidFill>
                  <a:schemeClr val="tx1">
                    <a:lumMod val="50000"/>
                  </a:schemeClr>
                </a:solidFill>
              </a:rPr>
              <a:t>Captures depth info, it has increased quality </a:t>
            </a:r>
            <a:r>
              <a:rPr lang="en-US" dirty="0">
                <a:solidFill>
                  <a:schemeClr val="tx1">
                    <a:lumMod val="50000"/>
                  </a:schemeClr>
                </a:solidFill>
              </a:rPr>
              <a:t>of distance estimation and motion.</a:t>
            </a:r>
            <a:endParaRPr lang="it-IT" dirty="0">
              <a:solidFill>
                <a:schemeClr val="tx1">
                  <a:lumMod val="50000"/>
                </a:schemeClr>
              </a:solidFill>
            </a:endParaRPr>
          </a:p>
        </p:txBody>
      </p:sp>
      <p:sp>
        <p:nvSpPr>
          <p:cNvPr id="463" name="Google Shape;463;p45"/>
          <p:cNvSpPr txBox="1">
            <a:spLocks noGrp="1"/>
          </p:cNvSpPr>
          <p:nvPr>
            <p:ph type="title" idx="8"/>
          </p:nvPr>
        </p:nvSpPr>
        <p:spPr>
          <a:xfrm>
            <a:off x="897000" y="321742"/>
            <a:ext cx="7350000" cy="5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Types of VO</a:t>
            </a:r>
            <a:endParaRPr dirty="0"/>
          </a:p>
        </p:txBody>
      </p:sp>
      <p:sp>
        <p:nvSpPr>
          <p:cNvPr id="464" name="Google Shape;464;p45"/>
          <p:cNvSpPr txBox="1">
            <a:spLocks noGrp="1"/>
          </p:cNvSpPr>
          <p:nvPr>
            <p:ph type="subTitle" idx="7"/>
          </p:nvPr>
        </p:nvSpPr>
        <p:spPr>
          <a:xfrm>
            <a:off x="5658218" y="3509171"/>
            <a:ext cx="2814055" cy="1230518"/>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n-US" dirty="0">
                <a:solidFill>
                  <a:schemeClr val="tx1">
                    <a:lumMod val="50000"/>
                  </a:schemeClr>
                </a:solidFill>
              </a:rPr>
              <a:t>Combines color and dense depth image capturing.</a:t>
            </a:r>
          </a:p>
          <a:p>
            <a:pPr marL="342900" lvl="0" indent="-342900" algn="l" rtl="0">
              <a:spcBef>
                <a:spcPts val="0"/>
              </a:spcBef>
              <a:spcAft>
                <a:spcPts val="0"/>
              </a:spcAft>
              <a:buFont typeface="+mj-lt"/>
              <a:buAutoNum type="arabicPeriod"/>
            </a:pPr>
            <a:r>
              <a:rPr lang="en-US" dirty="0">
                <a:solidFill>
                  <a:schemeClr val="tx1">
                    <a:lumMod val="50000"/>
                  </a:schemeClr>
                </a:solidFill>
              </a:rPr>
              <a:t>Very well in indoor environments but are limited to short ranges.</a:t>
            </a:r>
            <a:endParaRPr dirty="0">
              <a:solidFill>
                <a:schemeClr val="tx1">
                  <a:lumMod val="50000"/>
                </a:schemeClr>
              </a:solidFill>
            </a:endParaRPr>
          </a:p>
        </p:txBody>
      </p:sp>
      <p:sp>
        <p:nvSpPr>
          <p:cNvPr id="465" name="Google Shape;465;p45"/>
          <p:cNvSpPr txBox="1">
            <a:spLocks noGrp="1"/>
          </p:cNvSpPr>
          <p:nvPr>
            <p:ph type="title" idx="4"/>
          </p:nvPr>
        </p:nvSpPr>
        <p:spPr>
          <a:xfrm>
            <a:off x="2098568" y="3176802"/>
            <a:ext cx="2286000" cy="39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Omnidirectional</a:t>
            </a:r>
            <a:endParaRPr dirty="0"/>
          </a:p>
        </p:txBody>
      </p:sp>
      <p:sp>
        <p:nvSpPr>
          <p:cNvPr id="466" name="Google Shape;466;p45"/>
          <p:cNvSpPr txBox="1">
            <a:spLocks noGrp="1"/>
          </p:cNvSpPr>
          <p:nvPr>
            <p:ph type="subTitle" idx="5"/>
          </p:nvPr>
        </p:nvSpPr>
        <p:spPr>
          <a:xfrm>
            <a:off x="2098567" y="3427103"/>
            <a:ext cx="2606467" cy="1312586"/>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it-IT" dirty="0">
                <a:solidFill>
                  <a:schemeClr val="tx1">
                    <a:lumMod val="50000"/>
                  </a:schemeClr>
                </a:solidFill>
              </a:rPr>
              <a:t>Utilizes </a:t>
            </a:r>
            <a:r>
              <a:rPr lang="en-US" dirty="0">
                <a:solidFill>
                  <a:schemeClr val="tx1">
                    <a:lumMod val="50000"/>
                  </a:schemeClr>
                </a:solidFill>
              </a:rPr>
              <a:t>wide-angle cameras</a:t>
            </a:r>
            <a:r>
              <a:rPr lang="el-GR" dirty="0">
                <a:solidFill>
                  <a:schemeClr val="tx1">
                    <a:lumMod val="50000"/>
                  </a:schemeClr>
                </a:solidFill>
              </a:rPr>
              <a:t> (</a:t>
            </a:r>
            <a:r>
              <a:rPr lang="en-US" dirty="0">
                <a:solidFill>
                  <a:schemeClr val="tx1">
                    <a:lumMod val="50000"/>
                  </a:schemeClr>
                </a:solidFill>
              </a:rPr>
              <a:t>up to 360°</a:t>
            </a:r>
            <a:r>
              <a:rPr lang="el-GR" dirty="0">
                <a:solidFill>
                  <a:schemeClr val="tx1">
                    <a:lumMod val="50000"/>
                  </a:schemeClr>
                </a:solidFill>
              </a:rPr>
              <a:t> </a:t>
            </a:r>
            <a:r>
              <a:rPr lang="en-US" dirty="0">
                <a:solidFill>
                  <a:schemeClr val="tx1">
                    <a:lumMod val="50000"/>
                  </a:schemeClr>
                </a:solidFill>
              </a:rPr>
              <a:t>fov)</a:t>
            </a:r>
            <a:endParaRPr lang="it-IT" dirty="0">
              <a:solidFill>
                <a:schemeClr val="tx1">
                  <a:lumMod val="50000"/>
                </a:schemeClr>
              </a:solidFill>
            </a:endParaRPr>
          </a:p>
          <a:p>
            <a:pPr marL="342900" lvl="0" indent="-342900" algn="l" rtl="0">
              <a:spcBef>
                <a:spcPts val="0"/>
              </a:spcBef>
              <a:spcAft>
                <a:spcPts val="0"/>
              </a:spcAft>
              <a:buFont typeface="+mj-lt"/>
              <a:buAutoNum type="arabicPeriod"/>
            </a:pPr>
            <a:r>
              <a:rPr lang="en-US" dirty="0">
                <a:solidFill>
                  <a:schemeClr val="tx1">
                    <a:lumMod val="50000"/>
                  </a:schemeClr>
                </a:solidFill>
              </a:rPr>
              <a:t>more scene information to be available -&gt; extended feature tracking.</a:t>
            </a:r>
            <a:endParaRPr lang="it-IT" dirty="0">
              <a:solidFill>
                <a:schemeClr val="tx1">
                  <a:lumMod val="50000"/>
                </a:schemeClr>
              </a:solidFill>
            </a:endParaRPr>
          </a:p>
        </p:txBody>
      </p:sp>
      <p:sp>
        <p:nvSpPr>
          <p:cNvPr id="467" name="Google Shape;467;p45"/>
          <p:cNvSpPr txBox="1">
            <a:spLocks noGrp="1"/>
          </p:cNvSpPr>
          <p:nvPr>
            <p:ph type="title" idx="6"/>
          </p:nvPr>
        </p:nvSpPr>
        <p:spPr>
          <a:xfrm>
            <a:off x="5658218" y="3176802"/>
            <a:ext cx="2286000" cy="39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RGB-D</a:t>
            </a:r>
            <a:endParaRPr dirty="0"/>
          </a:p>
        </p:txBody>
      </p:sp>
      <p:sp>
        <p:nvSpPr>
          <p:cNvPr id="468" name="Google Shape;468;p45"/>
          <p:cNvSpPr/>
          <p:nvPr/>
        </p:nvSpPr>
        <p:spPr>
          <a:xfrm>
            <a:off x="1186328" y="1716142"/>
            <a:ext cx="746400" cy="7464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5"/>
          <p:cNvSpPr/>
          <p:nvPr/>
        </p:nvSpPr>
        <p:spPr>
          <a:xfrm>
            <a:off x="1254278" y="1784092"/>
            <a:ext cx="610500" cy="6105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5"/>
          <p:cNvSpPr/>
          <p:nvPr/>
        </p:nvSpPr>
        <p:spPr>
          <a:xfrm>
            <a:off x="1199782" y="3257873"/>
            <a:ext cx="746400" cy="7464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45"/>
          <p:cNvSpPr/>
          <p:nvPr/>
        </p:nvSpPr>
        <p:spPr>
          <a:xfrm>
            <a:off x="1267731" y="3294268"/>
            <a:ext cx="610500" cy="6105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a:off x="4682602" y="1733177"/>
            <a:ext cx="746400" cy="7464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45"/>
          <p:cNvSpPr/>
          <p:nvPr/>
        </p:nvSpPr>
        <p:spPr>
          <a:xfrm>
            <a:off x="4780402" y="1778986"/>
            <a:ext cx="610500" cy="6105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a:off x="4712452" y="3226318"/>
            <a:ext cx="746400" cy="7464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4823045" y="3294268"/>
            <a:ext cx="610500" cy="6105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45"/>
          <p:cNvGrpSpPr/>
          <p:nvPr/>
        </p:nvGrpSpPr>
        <p:grpSpPr>
          <a:xfrm>
            <a:off x="8032349" y="1296943"/>
            <a:ext cx="397281" cy="428418"/>
            <a:chOff x="1271525" y="4920325"/>
            <a:chExt cx="655039" cy="706378"/>
          </a:xfrm>
        </p:grpSpPr>
        <p:sp>
          <p:nvSpPr>
            <p:cNvPr id="500" name="Google Shape;500;p45"/>
            <p:cNvSpPr/>
            <p:nvPr/>
          </p:nvSpPr>
          <p:spPr>
            <a:xfrm>
              <a:off x="1513164" y="4920325"/>
              <a:ext cx="413400" cy="413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p:nvPr/>
          </p:nvSpPr>
          <p:spPr>
            <a:xfrm>
              <a:off x="1271525" y="5375603"/>
              <a:ext cx="251100" cy="251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D3616164-2C1D-73EC-40C0-B740FBF84EB9}"/>
              </a:ext>
            </a:extLst>
          </p:cNvPr>
          <p:cNvSpPr txBox="1"/>
          <p:nvPr/>
        </p:nvSpPr>
        <p:spPr>
          <a:xfrm>
            <a:off x="2283178" y="992294"/>
            <a:ext cx="4577644" cy="584775"/>
          </a:xfrm>
          <a:prstGeom prst="rect">
            <a:avLst/>
          </a:prstGeom>
          <a:noFill/>
        </p:spPr>
        <p:txBody>
          <a:bodyPr wrap="square">
            <a:spAutoFit/>
          </a:bodyPr>
          <a:lstStyle/>
          <a:p>
            <a:pPr algn="ctr"/>
            <a:r>
              <a:rPr lang="en-US" sz="1600" dirty="0"/>
              <a:t>Visual odometry can be classified according to the type of camera sensor utilized</a:t>
            </a:r>
          </a:p>
        </p:txBody>
      </p:sp>
      <p:pic>
        <p:nvPicPr>
          <p:cNvPr id="3074" name="Picture 2" descr="Camera Icon Images – Browse 946,027 Stock Photos, Vectors ...">
            <a:extLst>
              <a:ext uri="{FF2B5EF4-FFF2-40B4-BE49-F238E27FC236}">
                <a16:creationId xmlns:a16="http://schemas.microsoft.com/office/drawing/2014/main" id="{A8C4C586-16E7-5B02-A5B3-FE2DCFC17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702" y="1857035"/>
            <a:ext cx="501652" cy="4721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hoto Video Multiple Cameras Icon | Windows 8 Iconpack | Icons8">
            <a:extLst>
              <a:ext uri="{FF2B5EF4-FFF2-40B4-BE49-F238E27FC236}">
                <a16:creationId xmlns:a16="http://schemas.microsoft.com/office/drawing/2014/main" id="{DF9DC449-0E7D-996D-A405-2ED20BE48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45" y="1835665"/>
            <a:ext cx="507353" cy="5073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de Angle Camera Icon - Free Download Science &amp; Technology Icons |  IconScout">
            <a:extLst>
              <a:ext uri="{FF2B5EF4-FFF2-40B4-BE49-F238E27FC236}">
                <a16:creationId xmlns:a16="http://schemas.microsoft.com/office/drawing/2014/main" id="{669137EB-6CCE-137A-3A5D-AF50DA1F1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5112" y="3394234"/>
            <a:ext cx="526435" cy="4954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GB Camera - Apps on Google Play">
            <a:extLst>
              <a:ext uri="{FF2B5EF4-FFF2-40B4-BE49-F238E27FC236}">
                <a16:creationId xmlns:a16="http://schemas.microsoft.com/office/drawing/2014/main" id="{F55B6100-9FF6-F750-0F99-43EAC594D0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4731" y="3370703"/>
            <a:ext cx="510534" cy="510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372859" y="1800449"/>
            <a:ext cx="2497484" cy="3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Computational Cost</a:t>
            </a:r>
            <a:endParaRPr dirty="0"/>
          </a:p>
        </p:txBody>
      </p:sp>
      <p:sp>
        <p:nvSpPr>
          <p:cNvPr id="372" name="Google Shape;372;p40"/>
          <p:cNvSpPr txBox="1">
            <a:spLocks noGrp="1"/>
          </p:cNvSpPr>
          <p:nvPr>
            <p:ph type="title" idx="2"/>
          </p:nvPr>
        </p:nvSpPr>
        <p:spPr>
          <a:xfrm>
            <a:off x="2985317" y="2704474"/>
            <a:ext cx="3173366" cy="3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Environmental Conditions</a:t>
            </a:r>
            <a:endParaRPr dirty="0"/>
          </a:p>
        </p:txBody>
      </p:sp>
      <p:sp>
        <p:nvSpPr>
          <p:cNvPr id="374" name="Google Shape;374;p40"/>
          <p:cNvSpPr txBox="1">
            <a:spLocks noGrp="1"/>
          </p:cNvSpPr>
          <p:nvPr>
            <p:ph type="title" idx="4"/>
          </p:nvPr>
        </p:nvSpPr>
        <p:spPr>
          <a:xfrm>
            <a:off x="514020" y="3608500"/>
            <a:ext cx="3561180" cy="3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Featureless Environments</a:t>
            </a:r>
            <a:endParaRPr dirty="0"/>
          </a:p>
        </p:txBody>
      </p:sp>
      <p:sp>
        <p:nvSpPr>
          <p:cNvPr id="378" name="Google Shape;378;p40"/>
          <p:cNvSpPr txBox="1">
            <a:spLocks noGrp="1"/>
          </p:cNvSpPr>
          <p:nvPr>
            <p:ph type="title" idx="8"/>
          </p:nvPr>
        </p:nvSpPr>
        <p:spPr>
          <a:xfrm>
            <a:off x="6073944" y="1800449"/>
            <a:ext cx="3002578" cy="3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Dynamic Environments</a:t>
            </a:r>
            <a:endParaRPr dirty="0"/>
          </a:p>
        </p:txBody>
      </p:sp>
      <p:sp>
        <p:nvSpPr>
          <p:cNvPr id="380" name="Google Shape;380;p40"/>
          <p:cNvSpPr txBox="1">
            <a:spLocks noGrp="1"/>
          </p:cNvSpPr>
          <p:nvPr>
            <p:ph type="title" idx="13"/>
          </p:nvPr>
        </p:nvSpPr>
        <p:spPr>
          <a:xfrm>
            <a:off x="5508978" y="3608500"/>
            <a:ext cx="3457178" cy="3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Sensor Noise and Distortion</a:t>
            </a:r>
            <a:endParaRPr dirty="0"/>
          </a:p>
        </p:txBody>
      </p:sp>
      <p:sp>
        <p:nvSpPr>
          <p:cNvPr id="382" name="Google Shape;382;p40"/>
          <p:cNvSpPr txBox="1">
            <a:spLocks noGrp="1"/>
          </p:cNvSpPr>
          <p:nvPr>
            <p:ph type="title" idx="15"/>
          </p:nvPr>
        </p:nvSpPr>
        <p:spPr>
          <a:xfrm>
            <a:off x="897000" y="514350"/>
            <a:ext cx="7350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 of VO</a:t>
            </a:r>
            <a:endParaRPr dirty="0"/>
          </a:p>
        </p:txBody>
      </p:sp>
      <p:grpSp>
        <p:nvGrpSpPr>
          <p:cNvPr id="383" name="Google Shape;383;p40"/>
          <p:cNvGrpSpPr/>
          <p:nvPr/>
        </p:nvGrpSpPr>
        <p:grpSpPr>
          <a:xfrm>
            <a:off x="7665465" y="514351"/>
            <a:ext cx="1160069" cy="1110163"/>
            <a:chOff x="5621097" y="1500761"/>
            <a:chExt cx="371424" cy="355446"/>
          </a:xfrm>
        </p:grpSpPr>
        <p:sp>
          <p:nvSpPr>
            <p:cNvPr id="384" name="Google Shape;384;p40"/>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587911" y="1283556"/>
            <a:ext cx="2336400" cy="3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Feature-based</a:t>
            </a:r>
            <a:endParaRPr dirty="0"/>
          </a:p>
        </p:txBody>
      </p:sp>
      <p:sp>
        <p:nvSpPr>
          <p:cNvPr id="316" name="Google Shape;316;p36"/>
          <p:cNvSpPr txBox="1">
            <a:spLocks noGrp="1"/>
          </p:cNvSpPr>
          <p:nvPr>
            <p:ph type="subTitle" idx="1"/>
          </p:nvPr>
        </p:nvSpPr>
        <p:spPr>
          <a:xfrm>
            <a:off x="371817" y="1616048"/>
            <a:ext cx="2768588" cy="1657730"/>
          </a:xfrm>
          <a:prstGeom prst="rect">
            <a:avLst/>
          </a:prstGeom>
        </p:spPr>
        <p:txBody>
          <a:bodyPr spcFirstLastPara="1" wrap="square" lIns="91425" tIns="91425" rIns="91425" bIns="91425" anchor="t" anchorCtr="0">
            <a:noAutofit/>
          </a:bodyPr>
          <a:lstStyle/>
          <a:p>
            <a:pPr marL="342900" indent="-342900" algn="l">
              <a:buFont typeface="+mj-lt"/>
              <a:buAutoNum type="arabicPeriod"/>
            </a:pPr>
            <a:r>
              <a:rPr lang="en-US" dirty="0">
                <a:solidFill>
                  <a:schemeClr val="tx1">
                    <a:lumMod val="50000"/>
                  </a:schemeClr>
                </a:solidFill>
              </a:rPr>
              <a:t>Identify certain image features like corners, lines, and curves in a pair of consecutive image frames.</a:t>
            </a:r>
          </a:p>
          <a:p>
            <a:pPr marL="342900" indent="-342900" algn="l">
              <a:buFont typeface="+mj-lt"/>
              <a:buAutoNum type="arabicPeriod"/>
            </a:pPr>
            <a:r>
              <a:rPr lang="en-US" dirty="0">
                <a:solidFill>
                  <a:schemeClr val="tx1">
                    <a:lumMod val="50000"/>
                  </a:schemeClr>
                </a:solidFill>
              </a:rPr>
              <a:t>Then, they are matched through feature tracking to estimate motion.</a:t>
            </a:r>
          </a:p>
          <a:p>
            <a:pPr marL="342900" lvl="0" indent="-342900" algn="l" rtl="0">
              <a:spcBef>
                <a:spcPts val="0"/>
              </a:spcBef>
              <a:spcAft>
                <a:spcPts val="0"/>
              </a:spcAft>
              <a:buFont typeface="+mj-lt"/>
              <a:buAutoNum type="arabicPeriod"/>
            </a:pPr>
            <a:endParaRPr dirty="0">
              <a:solidFill>
                <a:schemeClr val="tx1">
                  <a:lumMod val="50000"/>
                </a:schemeClr>
              </a:solidFill>
            </a:endParaRPr>
          </a:p>
        </p:txBody>
      </p:sp>
      <p:sp>
        <p:nvSpPr>
          <p:cNvPr id="317" name="Google Shape;317;p36"/>
          <p:cNvSpPr txBox="1">
            <a:spLocks noGrp="1"/>
          </p:cNvSpPr>
          <p:nvPr>
            <p:ph type="title" idx="2"/>
          </p:nvPr>
        </p:nvSpPr>
        <p:spPr>
          <a:xfrm>
            <a:off x="3187705" y="1283556"/>
            <a:ext cx="2768589" cy="3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Appearance-based</a:t>
            </a:r>
            <a:endParaRPr dirty="0"/>
          </a:p>
        </p:txBody>
      </p:sp>
      <p:sp>
        <p:nvSpPr>
          <p:cNvPr id="318" name="Google Shape;318;p36"/>
          <p:cNvSpPr txBox="1">
            <a:spLocks noGrp="1"/>
          </p:cNvSpPr>
          <p:nvPr>
            <p:ph type="subTitle" idx="3"/>
          </p:nvPr>
        </p:nvSpPr>
        <p:spPr>
          <a:xfrm>
            <a:off x="3403800" y="1606496"/>
            <a:ext cx="2336400" cy="11141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50000"/>
                  </a:schemeClr>
                </a:solidFill>
              </a:rPr>
              <a:t>This is based on differences in pixel appearance and brightness intensity between frames.</a:t>
            </a:r>
            <a:endParaRPr dirty="0">
              <a:solidFill>
                <a:schemeClr val="tx1">
                  <a:lumMod val="50000"/>
                </a:schemeClr>
              </a:solidFill>
            </a:endParaRPr>
          </a:p>
        </p:txBody>
      </p:sp>
      <p:sp>
        <p:nvSpPr>
          <p:cNvPr id="319" name="Google Shape;319;p36"/>
          <p:cNvSpPr txBox="1">
            <a:spLocks noGrp="1"/>
          </p:cNvSpPr>
          <p:nvPr>
            <p:ph type="title" idx="4"/>
          </p:nvPr>
        </p:nvSpPr>
        <p:spPr>
          <a:xfrm>
            <a:off x="6219689" y="1262126"/>
            <a:ext cx="2336400" cy="3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Hybrid-approach</a:t>
            </a:r>
            <a:endParaRPr dirty="0"/>
          </a:p>
        </p:txBody>
      </p:sp>
      <p:sp>
        <p:nvSpPr>
          <p:cNvPr id="320" name="Google Shape;320;p36"/>
          <p:cNvSpPr txBox="1">
            <a:spLocks noGrp="1"/>
          </p:cNvSpPr>
          <p:nvPr>
            <p:ph type="subTitle" idx="5"/>
          </p:nvPr>
        </p:nvSpPr>
        <p:spPr>
          <a:xfrm>
            <a:off x="6003594" y="1606495"/>
            <a:ext cx="2768589" cy="2638127"/>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n" dirty="0">
                <a:solidFill>
                  <a:schemeClr val="tx1">
                    <a:lumMod val="50000"/>
                  </a:schemeClr>
                </a:solidFill>
              </a:rPr>
              <a:t>Combines </a:t>
            </a:r>
            <a:r>
              <a:rPr lang="en-US" dirty="0">
                <a:solidFill>
                  <a:schemeClr val="tx1">
                    <a:lumMod val="50000"/>
                  </a:schemeClr>
                </a:solidFill>
              </a:rPr>
              <a:t>the strengths of both feature-based and appearance-based methods.</a:t>
            </a:r>
          </a:p>
          <a:p>
            <a:pPr marL="342900" lvl="0" indent="-342900" algn="l" rtl="0">
              <a:spcBef>
                <a:spcPts val="0"/>
              </a:spcBef>
              <a:spcAft>
                <a:spcPts val="0"/>
              </a:spcAft>
              <a:buFont typeface="+mj-lt"/>
              <a:buAutoNum type="arabicPeriod"/>
            </a:pPr>
            <a:r>
              <a:rPr lang="en-US" dirty="0">
                <a:solidFill>
                  <a:schemeClr val="tx1">
                    <a:lumMod val="50000"/>
                  </a:schemeClr>
                </a:solidFill>
              </a:rPr>
              <a:t>Tracks points of interest in consecutive image frames and simultaneously utilizes pixel intensity information.</a:t>
            </a:r>
          </a:p>
          <a:p>
            <a:pPr marL="342900" lvl="0" indent="-342900" algn="l" rtl="0">
              <a:spcBef>
                <a:spcPts val="0"/>
              </a:spcBef>
              <a:spcAft>
                <a:spcPts val="0"/>
              </a:spcAft>
              <a:buFont typeface="+mj-lt"/>
              <a:buAutoNum type="arabicPeriod"/>
            </a:pPr>
            <a:r>
              <a:rPr lang="en-US" dirty="0">
                <a:solidFill>
                  <a:schemeClr val="tx1">
                    <a:lumMod val="50000"/>
                  </a:schemeClr>
                </a:solidFill>
              </a:rPr>
              <a:t>Particularly advantageous in those environments where any one method may fail.</a:t>
            </a:r>
            <a:endParaRPr dirty="0">
              <a:solidFill>
                <a:schemeClr val="tx1">
                  <a:lumMod val="50000"/>
                </a:schemeClr>
              </a:solidFill>
            </a:endParaRPr>
          </a:p>
        </p:txBody>
      </p:sp>
      <p:sp>
        <p:nvSpPr>
          <p:cNvPr id="321" name="Google Shape;321;p36"/>
          <p:cNvSpPr txBox="1">
            <a:spLocks noGrp="1"/>
          </p:cNvSpPr>
          <p:nvPr>
            <p:ph type="title" idx="6"/>
          </p:nvPr>
        </p:nvSpPr>
        <p:spPr>
          <a:xfrm>
            <a:off x="897000" y="459677"/>
            <a:ext cx="7350000" cy="5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Approaches of Vo</a:t>
            </a:r>
            <a:endParaRPr dirty="0"/>
          </a:p>
        </p:txBody>
      </p:sp>
    </p:spTree>
  </p:cSld>
  <p:clrMapOvr>
    <a:masterClrMapping/>
  </p:clrMapOvr>
</p:sld>
</file>

<file path=ppt/theme/theme1.xml><?xml version="1.0" encoding="utf-8"?>
<a:theme xmlns:a="http://schemas.openxmlformats.org/drawingml/2006/main" name="Small Business Web Site Project Proposal by Slidesgo">
  <a:themeElements>
    <a:clrScheme name="Simple Light">
      <a:dk1>
        <a:srgbClr val="200E74"/>
      </a:dk1>
      <a:lt1>
        <a:srgbClr val="01539D"/>
      </a:lt1>
      <a:dk2>
        <a:srgbClr val="5C5C61"/>
      </a:dk2>
      <a:lt2>
        <a:srgbClr val="FFFFFF"/>
      </a:lt2>
      <a:accent1>
        <a:srgbClr val="5C3DA4"/>
      </a:accent1>
      <a:accent2>
        <a:srgbClr val="B24EBE"/>
      </a:accent2>
      <a:accent3>
        <a:srgbClr val="84B9FF"/>
      </a:accent3>
      <a:accent4>
        <a:srgbClr val="9A9AA0"/>
      </a:accent4>
      <a:accent5>
        <a:srgbClr val="ECECEC"/>
      </a:accent5>
      <a:accent6>
        <a:srgbClr val="DBDBDB"/>
      </a:accent6>
      <a:hlink>
        <a:srgbClr val="5C5C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809</TotalTime>
  <Words>1993</Words>
  <Application>Microsoft Office PowerPoint</Application>
  <PresentationFormat>Προβολή στην οθόνη (16:9)</PresentationFormat>
  <Paragraphs>192</Paragraphs>
  <Slides>44</Slides>
  <Notes>44</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44</vt:i4>
      </vt:variant>
    </vt:vector>
  </HeadingPairs>
  <TitlesOfParts>
    <vt:vector size="50" baseType="lpstr">
      <vt:lpstr>Georgia</vt:lpstr>
      <vt:lpstr>Arial</vt:lpstr>
      <vt:lpstr>Roboto</vt:lpstr>
      <vt:lpstr>Roboto Condensed</vt:lpstr>
      <vt:lpstr>Bebas Neue</vt:lpstr>
      <vt:lpstr>Small Business Web Site Project Proposal by Slidesgo</vt:lpstr>
      <vt:lpstr>Drone positioning via feature detection on aerial images taken at flight time</vt:lpstr>
      <vt:lpstr>Introduction</vt:lpstr>
      <vt:lpstr>Focus</vt:lpstr>
      <vt:lpstr>Contributions</vt:lpstr>
      <vt:lpstr>Related work</vt:lpstr>
      <vt:lpstr>Visual Odometry</vt:lpstr>
      <vt:lpstr>Monocular</vt:lpstr>
      <vt:lpstr>Computational Cost</vt:lpstr>
      <vt:lpstr>Feature-based</vt:lpstr>
      <vt:lpstr>Our Approach</vt:lpstr>
      <vt:lpstr>Feature detection approaches</vt:lpstr>
      <vt:lpstr>Feature detection approaches</vt:lpstr>
      <vt:lpstr>Approach</vt:lpstr>
      <vt:lpstr>Our algorithm</vt:lpstr>
      <vt:lpstr>Image capture</vt:lpstr>
      <vt:lpstr>Feature detection and matching</vt:lpstr>
      <vt:lpstr>Coordinate assignment</vt:lpstr>
      <vt:lpstr>Drone positioning</vt:lpstr>
      <vt:lpstr>Camera parameters</vt:lpstr>
      <vt:lpstr>Data structure for coordinate assignment</vt:lpstr>
      <vt:lpstr>Data structure for drone positioning</vt:lpstr>
      <vt:lpstr>Experimental setup</vt:lpstr>
      <vt:lpstr>ArduPilot SITL</vt:lpstr>
      <vt:lpstr>Gazebo simulation environment</vt:lpstr>
      <vt:lpstr>Experimental setup</vt:lpstr>
      <vt:lpstr>Drone model</vt:lpstr>
      <vt:lpstr>Παρουσίαση του PowerPoint</vt:lpstr>
      <vt:lpstr>Camera model</vt:lpstr>
      <vt:lpstr>Experimental setup</vt:lpstr>
      <vt:lpstr>Experimental setup</vt:lpstr>
      <vt:lpstr>Experimental setup</vt:lpstr>
      <vt:lpstr>Drone mission</vt:lpstr>
      <vt:lpstr>Mission scenarios</vt:lpstr>
      <vt:lpstr>Evaluation</vt:lpstr>
      <vt:lpstr>Accuracy calculation</vt:lpstr>
      <vt:lpstr>Results with respect to accuracy for CA</vt:lpstr>
      <vt:lpstr>Results with respect to accuracy for CA</vt:lpstr>
      <vt:lpstr>Results with respect to accuracy for CA</vt:lpstr>
      <vt:lpstr>Results with respect to accuracy for DP</vt:lpstr>
      <vt:lpstr>Results with respect to accuracy for DP</vt:lpstr>
      <vt:lpstr>Results with respect to accuracy for DP</vt:lpstr>
      <vt:lpstr>Performance evaluation</vt:lpstr>
      <vt:lpstr>Results with respect to performance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axilleas galanis</cp:lastModifiedBy>
  <cp:revision>51</cp:revision>
  <dcterms:modified xsi:type="dcterms:W3CDTF">2024-07-03T12:34:06Z</dcterms:modified>
</cp:coreProperties>
</file>